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Baskerville Display PT" panose="02030602080406020203" pitchFamily="18" charset="0"/>
      <p:regular r:id="rId22"/>
    </p:embeddedFont>
    <p:embeddedFont>
      <p:font typeface="Canva Sans" panose="020B0503030501040103" pitchFamily="34" charset="0"/>
      <p:regular r:id="rId23"/>
    </p:embeddedFont>
    <p:embeddedFont>
      <p:font typeface="Canva Sans Bold" panose="020B0803030501040103" pitchFamily="34" charset="0"/>
      <p:regular r:id="rId24"/>
    </p:embeddedFont>
    <p:embeddedFont>
      <p:font typeface="Computer Says No" pitchFamily="2" charset="0"/>
      <p:regular r:id="rId25"/>
    </p:embeddedFont>
    <p:embeddedFont>
      <p:font typeface="Poppins" pitchFamily="2" charset="0"/>
      <p:regular r:id="rId26"/>
    </p:embeddedFont>
    <p:embeddedFont>
      <p:font typeface="Poppins Bold" pitchFamily="2" charset="0"/>
      <p:regular r:id="rId27"/>
    </p:embeddedFont>
    <p:embeddedFont>
      <p:font typeface="Poppins Light" pitchFamily="2" charset="0"/>
      <p:regular r:id="rId28"/>
    </p:embeddedFont>
    <p:embeddedFont>
      <p:font typeface="Poppins Medium" pitchFamily="2" charset="0"/>
      <p:regular r:id="rId29"/>
    </p:embeddedFont>
    <p:embeddedFont>
      <p:font typeface="Sackers Gothic Light" panose="020B0304020202060204" pitchFamily="3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5.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4.fntdata" /><Relationship Id="rId33"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8.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3.fntdata" /><Relationship Id="rId32"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2.fntdata" /><Relationship Id="rId28" Type="http://schemas.openxmlformats.org/officeDocument/2006/relationships/font" Target="fonts/font7.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1.fntdata" /><Relationship Id="rId27" Type="http://schemas.openxmlformats.org/officeDocument/2006/relationships/font" Target="fonts/font6.fntdata" /><Relationship Id="rId30" Type="http://schemas.openxmlformats.org/officeDocument/2006/relationships/font" Target="fonts/font9.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hyperlink" Target="https://interestingengineering.com/science/dna-origami-tiny-nano-turbines" TargetMode="External" /><Relationship Id="rId4" Type="http://schemas.openxmlformats.org/officeDocument/2006/relationships/image" Target="../media/image9.png" /></Relationships>
</file>

<file path=ppt/slides/_rels/slide1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10.jpeg" /></Relationships>
</file>

<file path=ppt/slides/_rels/slide1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11.jpeg" /></Relationships>
</file>

<file path=ppt/slides/_rels/slide1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7.xml" /><Relationship Id="rId4" Type="http://schemas.openxmlformats.org/officeDocument/2006/relationships/image" Target="../media/image7.svg" /></Relationships>
</file>

<file path=ppt/slides/_rels/slide6.xml.rels><?xml version="1.0" encoding="UTF-8" standalone="yes"?>
<Relationships xmlns="http://schemas.openxmlformats.org/package/2006/relationships"><Relationship Id="rId8" Type="http://schemas.openxmlformats.org/officeDocument/2006/relationships/hyperlink" Target="https://www.researchgate.net/publication/374875270_AI-Integrated_Biosensors_and_Technologies_for_Automated_Disease_Detection_and_Drug_Delivery" TargetMode="External" /><Relationship Id="rId3" Type="http://schemas.openxmlformats.org/officeDocument/2006/relationships/image" Target="../media/image6.png" /><Relationship Id="rId7" Type="http://schemas.openxmlformats.org/officeDocument/2006/relationships/hyperlink" Target="https://www.mdpi.com/2079-4991/13/5/867" TargetMode="External" /><Relationship Id="rId2" Type="http://schemas.openxmlformats.org/officeDocument/2006/relationships/image" Target="../media/image2.png" /><Relationship Id="rId1" Type="http://schemas.openxmlformats.org/officeDocument/2006/relationships/slideLayout" Target="../slideLayouts/slideLayout7.xml" /><Relationship Id="rId6" Type="http://schemas.openxmlformats.org/officeDocument/2006/relationships/hyperlink" Target="https://www.mdpi.com/2218-273X/15/1/141" TargetMode="External" /><Relationship Id="rId5" Type="http://schemas.openxmlformats.org/officeDocument/2006/relationships/hyperlink" Target="https://www.sciencedirect.com/science/article/abs/pii/B9780323899253000071" TargetMode="External" /><Relationship Id="rId4" Type="http://schemas.openxmlformats.org/officeDocument/2006/relationships/image" Target="../media/image7.svg" /></Relationships>
</file>

<file path=ppt/slides/_rels/slide7.xml.rels><?xml version="1.0" encoding="UTF-8" standalone="yes"?>
<Relationships xmlns="http://schemas.openxmlformats.org/package/2006/relationships"><Relationship Id="rId8" Type="http://schemas.openxmlformats.org/officeDocument/2006/relationships/hyperlink" Target="https://pmc.ncbi.nlm.nih.gov/articles/PMC11137830/" TargetMode="External" /><Relationship Id="rId3" Type="http://schemas.openxmlformats.org/officeDocument/2006/relationships/image" Target="../media/image6.png" /><Relationship Id="rId7" Type="http://schemas.openxmlformats.org/officeDocument/2006/relationships/hyperlink" Target="https://link.springer.com/article/10.1007/s11468-023-02017-2" TargetMode="External" /><Relationship Id="rId2" Type="http://schemas.openxmlformats.org/officeDocument/2006/relationships/image" Target="../media/image2.png" /><Relationship Id="rId1" Type="http://schemas.openxmlformats.org/officeDocument/2006/relationships/slideLayout" Target="../slideLayouts/slideLayout7.xml" /><Relationship Id="rId6" Type="http://schemas.openxmlformats.org/officeDocument/2006/relationships/hyperlink" Target="https://www.sciencedirect.com/science/article/pii/S1748013223002177" TargetMode="External" /><Relationship Id="rId5" Type="http://schemas.openxmlformats.org/officeDocument/2006/relationships/hyperlink" Target="https://www.mdpi.com/1424-8220/19/9/2037" TargetMode="External" /><Relationship Id="rId4" Type="http://schemas.openxmlformats.org/officeDocument/2006/relationships/image" Target="../media/image7.svg" /></Relationships>
</file>

<file path=ppt/slides/_rels/slide8.xml.rels><?xml version="1.0" encoding="UTF-8" standalone="yes"?>
<Relationships xmlns="http://schemas.openxmlformats.org/package/2006/relationships"><Relationship Id="rId8" Type="http://schemas.openxmlformats.org/officeDocument/2006/relationships/hyperlink" Target="https://www.upgrad.com/blog" TargetMode="External" /><Relationship Id="rId3" Type="http://schemas.openxmlformats.org/officeDocument/2006/relationships/image" Target="../media/image6.png" /><Relationship Id="rId7" Type="http://schemas.openxmlformats.org/officeDocument/2006/relationships/hyperlink" Target="https://ejst.samipubco.com/article_189712_855a4a2edf6ea49afdbf96f09bc11a17.pdf" TargetMode="External" /><Relationship Id="rId2" Type="http://schemas.openxmlformats.org/officeDocument/2006/relationships/image" Target="../media/image2.png" /><Relationship Id="rId1" Type="http://schemas.openxmlformats.org/officeDocument/2006/relationships/slideLayout" Target="../slideLayouts/slideLayout7.xml" /><Relationship Id="rId6" Type="http://schemas.openxmlformats.org/officeDocument/2006/relationships/hyperlink" Target="https://www.sciencedirect.com/science/article/pii/S0956566321001226" TargetMode="External" /><Relationship Id="rId5" Type="http://schemas.openxmlformats.org/officeDocument/2006/relationships/hyperlink" Target="https://www.tandfonline.com/doi/full/10.2217/nnm.09.12" TargetMode="External" /><Relationship Id="rId4" Type="http://schemas.openxmlformats.org/officeDocument/2006/relationships/image" Target="../media/image7.svg" /><Relationship Id="rId9" Type="http://schemas.openxmlformats.org/officeDocument/2006/relationships/hyperlink" Target="https://www.sciencedirect.com/science/article/pii/S2589234724004044" TargetMode="External" /></Relationships>
</file>

<file path=ppt/slides/_rels/slide9.xml.rels><?xml version="1.0" encoding="UTF-8" standalone="yes"?>
<Relationships xmlns="http://schemas.openxmlformats.org/package/2006/relationships"><Relationship Id="rId3" Type="http://schemas.openxmlformats.org/officeDocument/2006/relationships/image" Target="../media/image7.svg" /><Relationship Id="rId2" Type="http://schemas.openxmlformats.org/officeDocument/2006/relationships/image" Target="../media/image6.png" /><Relationship Id="rId1" Type="http://schemas.openxmlformats.org/officeDocument/2006/relationships/slideLayout" Target="../slideLayouts/slideLayout7.xml" /><Relationship Id="rId4"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Freeform 3"/>
          <p:cNvSpPr/>
          <p:nvPr/>
        </p:nvSpPr>
        <p:spPr>
          <a:xfrm>
            <a:off x="10162420" y="4603203"/>
            <a:ext cx="10930103" cy="10930103"/>
          </a:xfrm>
          <a:custGeom>
            <a:avLst/>
            <a:gdLst/>
            <a:ahLst/>
            <a:cxnLst/>
            <a:rect l="l" t="t" r="r" b="b"/>
            <a:pathLst>
              <a:path w="10930103" h="10930103">
                <a:moveTo>
                  <a:pt x="0" y="0"/>
                </a:moveTo>
                <a:lnTo>
                  <a:pt x="10930103" y="0"/>
                </a:lnTo>
                <a:lnTo>
                  <a:pt x="10930103" y="10930103"/>
                </a:lnTo>
                <a:lnTo>
                  <a:pt x="0" y="10930103"/>
                </a:lnTo>
                <a:lnTo>
                  <a:pt x="0" y="0"/>
                </a:lnTo>
                <a:close/>
              </a:path>
            </a:pathLst>
          </a:custGeom>
          <a:blipFill>
            <a:blip r:embed="rId3"/>
            <a:stretch>
              <a:fillRect/>
            </a:stretch>
          </a:blipFill>
        </p:spPr>
      </p:sp>
      <p:sp>
        <p:nvSpPr>
          <p:cNvPr id="4" name="Freeform 4"/>
          <p:cNvSpPr/>
          <p:nvPr/>
        </p:nvSpPr>
        <p:spPr>
          <a:xfrm>
            <a:off x="12453359" y="2462941"/>
            <a:ext cx="5202999" cy="7824059"/>
          </a:xfrm>
          <a:custGeom>
            <a:avLst/>
            <a:gdLst/>
            <a:ahLst/>
            <a:cxnLst/>
            <a:rect l="l" t="t" r="r" b="b"/>
            <a:pathLst>
              <a:path w="5202999" h="7824059">
                <a:moveTo>
                  <a:pt x="0" y="0"/>
                </a:moveTo>
                <a:lnTo>
                  <a:pt x="5202999" y="0"/>
                </a:lnTo>
                <a:lnTo>
                  <a:pt x="5202999" y="7824059"/>
                </a:lnTo>
                <a:lnTo>
                  <a:pt x="0" y="7824059"/>
                </a:lnTo>
                <a:lnTo>
                  <a:pt x="0" y="0"/>
                </a:lnTo>
                <a:close/>
              </a:path>
            </a:pathLst>
          </a:custGeom>
          <a:blipFill>
            <a:blip r:embed="rId4"/>
            <a:stretch>
              <a:fillRect/>
            </a:stretch>
          </a:blipFill>
        </p:spPr>
      </p:sp>
      <p:sp>
        <p:nvSpPr>
          <p:cNvPr id="5" name="TextBox 5"/>
          <p:cNvSpPr txBox="1"/>
          <p:nvPr/>
        </p:nvSpPr>
        <p:spPr>
          <a:xfrm>
            <a:off x="1572609" y="4825687"/>
            <a:ext cx="11867407" cy="3129017"/>
          </a:xfrm>
          <a:prstGeom prst="rect">
            <a:avLst/>
          </a:prstGeom>
        </p:spPr>
        <p:txBody>
          <a:bodyPr lIns="0" tIns="0" rIns="0" bIns="0" rtlCol="0" anchor="t">
            <a:spAutoFit/>
          </a:bodyPr>
          <a:lstStyle/>
          <a:p>
            <a:pPr algn="l">
              <a:lnSpc>
                <a:spcPts val="21094"/>
              </a:lnSpc>
            </a:pPr>
            <a:r>
              <a:rPr lang="en-US" sz="29297">
                <a:solidFill>
                  <a:srgbClr val="0FFFFA"/>
                </a:solidFill>
                <a:latin typeface="Computer Says No"/>
                <a:ea typeface="Computer Says No"/>
                <a:cs typeface="Computer Says No"/>
                <a:sym typeface="Computer Says No"/>
              </a:rPr>
              <a:t>BIOSENSORS</a:t>
            </a:r>
          </a:p>
        </p:txBody>
      </p:sp>
      <p:sp>
        <p:nvSpPr>
          <p:cNvPr id="6" name="TextBox 6"/>
          <p:cNvSpPr txBox="1"/>
          <p:nvPr/>
        </p:nvSpPr>
        <p:spPr>
          <a:xfrm>
            <a:off x="1572609" y="3485586"/>
            <a:ext cx="11663662" cy="1739381"/>
          </a:xfrm>
          <a:prstGeom prst="rect">
            <a:avLst/>
          </a:prstGeom>
        </p:spPr>
        <p:txBody>
          <a:bodyPr lIns="0" tIns="0" rIns="0" bIns="0" rtlCol="0" anchor="t">
            <a:spAutoFit/>
          </a:bodyPr>
          <a:lstStyle/>
          <a:p>
            <a:pPr algn="l">
              <a:lnSpc>
                <a:spcPts val="6368"/>
              </a:lnSpc>
            </a:pPr>
            <a:r>
              <a:rPr lang="en-US" sz="8845">
                <a:solidFill>
                  <a:srgbClr val="0FFFFA"/>
                </a:solidFill>
                <a:latin typeface="Computer Says No"/>
                <a:ea typeface="Computer Says No"/>
                <a:cs typeface="Computer Says No"/>
                <a:sym typeface="Computer Says No"/>
              </a:rPr>
              <a:t>TRENDS AND RESEARCH DEVELOPMENTS OF</a:t>
            </a:r>
          </a:p>
        </p:txBody>
      </p:sp>
      <p:sp>
        <p:nvSpPr>
          <p:cNvPr id="7" name="TextBox 7"/>
          <p:cNvSpPr txBox="1"/>
          <p:nvPr/>
        </p:nvSpPr>
        <p:spPr>
          <a:xfrm>
            <a:off x="1572609" y="6913203"/>
            <a:ext cx="7130802" cy="1041502"/>
          </a:xfrm>
          <a:prstGeom prst="rect">
            <a:avLst/>
          </a:prstGeom>
        </p:spPr>
        <p:txBody>
          <a:bodyPr lIns="0" tIns="0" rIns="0" bIns="0" rtlCol="0" anchor="t">
            <a:spAutoFit/>
          </a:bodyPr>
          <a:lstStyle/>
          <a:p>
            <a:pPr algn="ctr">
              <a:lnSpc>
                <a:spcPts val="8648"/>
              </a:lnSpc>
            </a:pPr>
            <a:r>
              <a:rPr lang="en-US" sz="6177">
                <a:solidFill>
                  <a:srgbClr val="0FFFFA"/>
                </a:solidFill>
                <a:latin typeface="Canva Sans"/>
                <a:ea typeface="Canva Sans"/>
                <a:cs typeface="Canva Sans"/>
                <a:sym typeface="Canva Sans"/>
              </a:rPr>
              <a:t>S T JAYAPRAKASH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1028700" y="1372023"/>
            <a:ext cx="14941256" cy="6792582"/>
          </a:xfrm>
          <a:prstGeom prst="rect">
            <a:avLst/>
          </a:prstGeom>
        </p:spPr>
        <p:txBody>
          <a:bodyPr lIns="0" tIns="0" rIns="0" bIns="0" rtlCol="0" anchor="t">
            <a:spAutoFit/>
          </a:bodyPr>
          <a:lstStyle/>
          <a:p>
            <a:pPr algn="l">
              <a:lnSpc>
                <a:spcPts val="16889"/>
              </a:lnSpc>
            </a:pPr>
            <a:r>
              <a:rPr lang="en-US" sz="23458">
                <a:solidFill>
                  <a:srgbClr val="01E9F8"/>
                </a:solidFill>
                <a:latin typeface="Computer Says No"/>
                <a:ea typeface="Computer Says No"/>
                <a:cs typeface="Computer Says No"/>
                <a:sym typeface="Computer Says No"/>
              </a:rPr>
              <a:t>TOP 5</a:t>
            </a:r>
          </a:p>
          <a:p>
            <a:pPr marL="0" lvl="0" indent="0" algn="l">
              <a:lnSpc>
                <a:spcPts val="16889"/>
              </a:lnSpc>
              <a:spcBef>
                <a:spcPct val="0"/>
              </a:spcBef>
            </a:pPr>
            <a:r>
              <a:rPr lang="en-US" sz="23458">
                <a:solidFill>
                  <a:srgbClr val="01E9F8"/>
                </a:solidFill>
                <a:latin typeface="Computer Says No"/>
                <a:ea typeface="Computer Says No"/>
                <a:cs typeface="Computer Says No"/>
                <a:sym typeface="Computer Says No"/>
              </a:rPr>
              <a:t>BIONANOSENSOR GADGETS  </a:t>
            </a:r>
          </a:p>
        </p:txBody>
      </p:sp>
      <p:sp>
        <p:nvSpPr>
          <p:cNvPr id="4" name="Freeform 4"/>
          <p:cNvSpPr/>
          <p:nvPr/>
        </p:nvSpPr>
        <p:spPr>
          <a:xfrm rot="2225875" flipH="1" flipV="1">
            <a:off x="9545273" y="3923578"/>
            <a:ext cx="9622953" cy="5412911"/>
          </a:xfrm>
          <a:custGeom>
            <a:avLst/>
            <a:gdLst/>
            <a:ahLst/>
            <a:cxnLst/>
            <a:rect l="l" t="t" r="r" b="b"/>
            <a:pathLst>
              <a:path w="9622953" h="5412911">
                <a:moveTo>
                  <a:pt x="9622953" y="5412911"/>
                </a:moveTo>
                <a:lnTo>
                  <a:pt x="0" y="5412911"/>
                </a:lnTo>
                <a:lnTo>
                  <a:pt x="0" y="0"/>
                </a:lnTo>
                <a:lnTo>
                  <a:pt x="9622953" y="0"/>
                </a:lnTo>
                <a:lnTo>
                  <a:pt x="9622953" y="5412911"/>
                </a:lnTo>
                <a:close/>
              </a:path>
            </a:pathLst>
          </a:custGeom>
          <a:blipFill>
            <a:blip r:embed="rId3"/>
            <a:stretch>
              <a:fillRect/>
            </a:stretch>
          </a:blipFill>
        </p:spPr>
      </p:sp>
      <p:sp>
        <p:nvSpPr>
          <p:cNvPr id="5" name="TextBox 5"/>
          <p:cNvSpPr txBox="1"/>
          <p:nvPr/>
        </p:nvSpPr>
        <p:spPr>
          <a:xfrm>
            <a:off x="1028700" y="7712930"/>
            <a:ext cx="7253050" cy="722376"/>
          </a:xfrm>
          <a:prstGeom prst="rect">
            <a:avLst/>
          </a:prstGeom>
        </p:spPr>
        <p:txBody>
          <a:bodyPr lIns="0" tIns="0" rIns="0" bIns="0" rtlCol="0" anchor="t">
            <a:spAutoFit/>
          </a:bodyPr>
          <a:lstStyle/>
          <a:p>
            <a:pPr algn="l">
              <a:lnSpc>
                <a:spcPts val="5832"/>
              </a:lnSpc>
              <a:spcBef>
                <a:spcPct val="0"/>
              </a:spcBef>
            </a:pPr>
            <a:r>
              <a:rPr lang="en-US" sz="3600">
                <a:solidFill>
                  <a:srgbClr val="01E9F8"/>
                </a:solidFill>
                <a:latin typeface="Poppins Light"/>
                <a:ea typeface="Poppins Light"/>
                <a:cs typeface="Poppins Light"/>
                <a:sym typeface="Poppins Light"/>
              </a:rPr>
              <a:t>of genome sequencing projects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1811575" y="2399791"/>
            <a:ext cx="7047028" cy="808327"/>
          </a:xfrm>
          <a:prstGeom prst="rect">
            <a:avLst/>
          </a:prstGeom>
        </p:spPr>
        <p:txBody>
          <a:bodyPr lIns="0" tIns="0" rIns="0" bIns="0" rtlCol="0" anchor="t">
            <a:spAutoFit/>
          </a:bodyPr>
          <a:lstStyle/>
          <a:p>
            <a:pPr marL="0" lvl="0" indent="0" algn="l">
              <a:lnSpc>
                <a:spcPts val="5473"/>
              </a:lnSpc>
              <a:spcBef>
                <a:spcPct val="0"/>
              </a:spcBef>
            </a:pPr>
            <a:r>
              <a:rPr lang="en-US" sz="7601">
                <a:solidFill>
                  <a:srgbClr val="01E9F8"/>
                </a:solidFill>
                <a:latin typeface="Computer Says No"/>
                <a:ea typeface="Computer Says No"/>
                <a:cs typeface="Computer Says No"/>
                <a:sym typeface="Computer Says No"/>
              </a:rPr>
              <a:t>OXFORD NANOPORE MINION</a:t>
            </a:r>
          </a:p>
        </p:txBody>
      </p:sp>
      <p:sp>
        <p:nvSpPr>
          <p:cNvPr id="4" name="TextBox 4"/>
          <p:cNvSpPr txBox="1"/>
          <p:nvPr/>
        </p:nvSpPr>
        <p:spPr>
          <a:xfrm>
            <a:off x="1449352" y="3074768"/>
            <a:ext cx="10765843" cy="3715131"/>
          </a:xfrm>
          <a:prstGeom prst="rect">
            <a:avLst/>
          </a:prstGeom>
        </p:spPr>
        <p:txBody>
          <a:bodyPr lIns="0" tIns="0" rIns="0" bIns="0" rtlCol="0" anchor="t">
            <a:spAutoFit/>
          </a:bodyPr>
          <a:lstStyle/>
          <a:p>
            <a:pPr marL="906780" lvl="2" indent="-302260" algn="l">
              <a:lnSpc>
                <a:spcPts val="3717"/>
              </a:lnSpc>
              <a:buFont typeface="Arial"/>
              <a:buChar char="⚬"/>
            </a:pPr>
            <a:r>
              <a:rPr lang="en-US" sz="2100" b="1">
                <a:solidFill>
                  <a:srgbClr val="FFFFFF"/>
                </a:solidFill>
                <a:latin typeface="Poppins Bold"/>
                <a:ea typeface="Poppins Bold"/>
                <a:cs typeface="Poppins Bold"/>
                <a:sym typeface="Poppins Bold"/>
              </a:rPr>
              <a:t>Description: A portable, USB-powered device that uses nanopore technology for DNA and RNA sequencing. It's known for its ability to provide real-time, long-read sequencing data, making it ideal for fieldwork or rapid diagnostics.</a:t>
            </a:r>
          </a:p>
          <a:p>
            <a:pPr marL="906780" lvl="2" indent="-302260" algn="l">
              <a:lnSpc>
                <a:spcPts val="3717"/>
              </a:lnSpc>
              <a:buFont typeface="Arial"/>
              <a:buChar char="⚬"/>
            </a:pPr>
            <a:r>
              <a:rPr lang="en-US" sz="2100" b="1">
                <a:solidFill>
                  <a:srgbClr val="FFFFFF"/>
                </a:solidFill>
                <a:latin typeface="Poppins Bold"/>
                <a:ea typeface="Poppins Bold"/>
                <a:cs typeface="Poppins Bold"/>
                <a:sym typeface="Poppins Bold"/>
              </a:rPr>
              <a:t>Projects: Used in various fields, including environmental sampling, infectious disease outbreak investigation, and even space research for monitoring microbes in the International Space Station.</a:t>
            </a:r>
          </a:p>
          <a:p>
            <a:pPr algn="l">
              <a:lnSpc>
                <a:spcPts val="3717"/>
              </a:lnSpc>
            </a:pPr>
            <a:endParaRPr lang="en-US" sz="2100" b="1">
              <a:solidFill>
                <a:srgbClr val="FFFFFF"/>
              </a:solidFill>
              <a:latin typeface="Poppins Bold"/>
              <a:ea typeface="Poppins Bold"/>
              <a:cs typeface="Poppins Bold"/>
              <a:sym typeface="Poppins Bold"/>
            </a:endParaRPr>
          </a:p>
        </p:txBody>
      </p:sp>
      <p:sp>
        <p:nvSpPr>
          <p:cNvPr id="5" name="Freeform 5"/>
          <p:cNvSpPr/>
          <p:nvPr/>
        </p:nvSpPr>
        <p:spPr>
          <a:xfrm rot="-1460896">
            <a:off x="10549553" y="295252"/>
            <a:ext cx="6923364" cy="9696497"/>
          </a:xfrm>
          <a:custGeom>
            <a:avLst/>
            <a:gdLst/>
            <a:ahLst/>
            <a:cxnLst/>
            <a:rect l="l" t="t" r="r" b="b"/>
            <a:pathLst>
              <a:path w="6923364" h="9696497">
                <a:moveTo>
                  <a:pt x="0" y="0"/>
                </a:moveTo>
                <a:lnTo>
                  <a:pt x="6923364" y="0"/>
                </a:lnTo>
                <a:lnTo>
                  <a:pt x="6923364" y="9696496"/>
                </a:lnTo>
                <a:lnTo>
                  <a:pt x="0" y="9696496"/>
                </a:lnTo>
                <a:lnTo>
                  <a:pt x="0" y="0"/>
                </a:lnTo>
                <a:close/>
              </a:path>
            </a:pathLst>
          </a:custGeom>
          <a:blipFill>
            <a:blip r:embed="rId3"/>
            <a:stretch>
              <a:fillRect r="-110213"/>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1028700" y="1371600"/>
            <a:ext cx="13359790" cy="2177794"/>
          </a:xfrm>
          <a:prstGeom prst="rect">
            <a:avLst/>
          </a:prstGeom>
        </p:spPr>
        <p:txBody>
          <a:bodyPr lIns="0" tIns="0" rIns="0" bIns="0" rtlCol="0" anchor="t">
            <a:spAutoFit/>
          </a:bodyPr>
          <a:lstStyle/>
          <a:p>
            <a:pPr algn="l">
              <a:lnSpc>
                <a:spcPts val="5471"/>
              </a:lnSpc>
            </a:pPr>
            <a:r>
              <a:rPr lang="en-US" sz="7599">
                <a:solidFill>
                  <a:srgbClr val="01E9F8"/>
                </a:solidFill>
                <a:latin typeface="Computer Says No"/>
                <a:ea typeface="Computer Says No"/>
                <a:cs typeface="Computer Says No"/>
                <a:sym typeface="Computer Says No"/>
              </a:rPr>
              <a:t>ION TORRENT BY THERMO FISHER SCIENTIFIC (FORMERLY LIFE TECHNOLOGIES):</a:t>
            </a:r>
          </a:p>
          <a:p>
            <a:pPr marL="0" lvl="0" indent="0" algn="l">
              <a:lnSpc>
                <a:spcPts val="5471"/>
              </a:lnSpc>
              <a:spcBef>
                <a:spcPct val="0"/>
              </a:spcBef>
            </a:pPr>
            <a:endParaRPr lang="en-US" sz="7599">
              <a:solidFill>
                <a:srgbClr val="01E9F8"/>
              </a:solidFill>
              <a:latin typeface="Computer Says No"/>
              <a:ea typeface="Computer Says No"/>
              <a:cs typeface="Computer Says No"/>
              <a:sym typeface="Computer Says No"/>
            </a:endParaRPr>
          </a:p>
        </p:txBody>
      </p:sp>
      <p:sp>
        <p:nvSpPr>
          <p:cNvPr id="4" name="TextBox 4"/>
          <p:cNvSpPr txBox="1"/>
          <p:nvPr/>
        </p:nvSpPr>
        <p:spPr>
          <a:xfrm>
            <a:off x="1028700" y="3044190"/>
            <a:ext cx="7481694" cy="4279011"/>
          </a:xfrm>
          <a:prstGeom prst="rect">
            <a:avLst/>
          </a:prstGeom>
        </p:spPr>
        <p:txBody>
          <a:bodyPr lIns="0" tIns="0" rIns="0" bIns="0" rtlCol="0" anchor="t">
            <a:spAutoFit/>
          </a:bodyPr>
          <a:lstStyle/>
          <a:p>
            <a:pPr marL="906780" lvl="2" indent="-302260" algn="l">
              <a:lnSpc>
                <a:spcPts val="3402"/>
              </a:lnSpc>
              <a:buFont typeface="Arial"/>
              <a:buChar char="⚬"/>
            </a:pPr>
            <a:r>
              <a:rPr lang="en-US" sz="2100" b="1">
                <a:solidFill>
                  <a:srgbClr val="FFFFFF"/>
                </a:solidFill>
                <a:latin typeface="Poppins Bold"/>
                <a:ea typeface="Poppins Bold"/>
                <a:cs typeface="Poppins Bold"/>
                <a:sym typeface="Poppins Bold"/>
              </a:rPr>
              <a:t>Description: Utilizes semiconductor sequencing technology to detect hydrogen ions released during DNA polymerization. This method is fast, capable of delivering results in hours, and does not require optical components.</a:t>
            </a:r>
          </a:p>
          <a:p>
            <a:pPr marL="906780" lvl="2" indent="-302260" algn="l">
              <a:lnSpc>
                <a:spcPts val="3402"/>
              </a:lnSpc>
              <a:buFont typeface="Arial"/>
              <a:buChar char="⚬"/>
            </a:pPr>
            <a:r>
              <a:rPr lang="en-US" sz="2100" b="1">
                <a:solidFill>
                  <a:srgbClr val="FFFFFF"/>
                </a:solidFill>
                <a:latin typeface="Poppins Bold"/>
                <a:ea typeface="Poppins Bold"/>
                <a:cs typeface="Poppins Bold"/>
                <a:sym typeface="Poppins Bold"/>
              </a:rPr>
              <a:t>Projects: Employed in clinical diagnostics, particularly for targeted sequencing panels, and was part of significant population-scale sequencing initiatives.</a:t>
            </a:r>
          </a:p>
          <a:p>
            <a:pPr algn="l">
              <a:lnSpc>
                <a:spcPts val="3402"/>
              </a:lnSpc>
            </a:pPr>
            <a:endParaRPr lang="en-US" sz="2100" b="1">
              <a:solidFill>
                <a:srgbClr val="FFFFFF"/>
              </a:solidFill>
              <a:latin typeface="Poppins Bold"/>
              <a:ea typeface="Poppins Bold"/>
              <a:cs typeface="Poppins Bold"/>
              <a:sym typeface="Poppins Bold"/>
            </a:endParaRPr>
          </a:p>
        </p:txBody>
      </p:sp>
      <p:sp>
        <p:nvSpPr>
          <p:cNvPr id="5" name="Freeform 5"/>
          <p:cNvSpPr/>
          <p:nvPr/>
        </p:nvSpPr>
        <p:spPr>
          <a:xfrm rot="-480106">
            <a:off x="11710272" y="-323539"/>
            <a:ext cx="7250950" cy="10155297"/>
          </a:xfrm>
          <a:custGeom>
            <a:avLst/>
            <a:gdLst/>
            <a:ahLst/>
            <a:cxnLst/>
            <a:rect l="l" t="t" r="r" b="b"/>
            <a:pathLst>
              <a:path w="7250950" h="10155297">
                <a:moveTo>
                  <a:pt x="0" y="0"/>
                </a:moveTo>
                <a:lnTo>
                  <a:pt x="7250951" y="0"/>
                </a:lnTo>
                <a:lnTo>
                  <a:pt x="7250951" y="10155297"/>
                </a:lnTo>
                <a:lnTo>
                  <a:pt x="0" y="10155297"/>
                </a:lnTo>
                <a:lnTo>
                  <a:pt x="0" y="0"/>
                </a:lnTo>
                <a:close/>
              </a:path>
            </a:pathLst>
          </a:custGeom>
          <a:blipFill>
            <a:blip r:embed="rId3"/>
            <a:stretch>
              <a:fillRect r="-110213"/>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1430644" y="1139733"/>
            <a:ext cx="16356278" cy="1491994"/>
          </a:xfrm>
          <a:prstGeom prst="rect">
            <a:avLst/>
          </a:prstGeom>
        </p:spPr>
        <p:txBody>
          <a:bodyPr lIns="0" tIns="0" rIns="0" bIns="0" rtlCol="0" anchor="t">
            <a:spAutoFit/>
          </a:bodyPr>
          <a:lstStyle/>
          <a:p>
            <a:pPr algn="l">
              <a:lnSpc>
                <a:spcPts val="5471"/>
              </a:lnSpc>
            </a:pPr>
            <a:r>
              <a:rPr lang="en-US" sz="7599">
                <a:solidFill>
                  <a:srgbClr val="01E9F8"/>
                </a:solidFill>
                <a:latin typeface="Computer Says No"/>
                <a:ea typeface="Computer Says No"/>
                <a:cs typeface="Computer Says No"/>
                <a:sym typeface="Computer Says No"/>
              </a:rPr>
              <a:t>FENT (FIELD EFFECT NANOPORE TRANSISTOR) BY INANOBIO:</a:t>
            </a:r>
          </a:p>
          <a:p>
            <a:pPr marL="0" lvl="0" indent="0" algn="l">
              <a:lnSpc>
                <a:spcPts val="5471"/>
              </a:lnSpc>
              <a:spcBef>
                <a:spcPct val="0"/>
              </a:spcBef>
            </a:pPr>
            <a:endParaRPr lang="en-US" sz="7599">
              <a:solidFill>
                <a:srgbClr val="01E9F8"/>
              </a:solidFill>
              <a:latin typeface="Computer Says No"/>
              <a:ea typeface="Computer Says No"/>
              <a:cs typeface="Computer Says No"/>
              <a:sym typeface="Computer Says No"/>
            </a:endParaRPr>
          </a:p>
        </p:txBody>
      </p:sp>
      <p:sp>
        <p:nvSpPr>
          <p:cNvPr id="4" name="TextBox 4"/>
          <p:cNvSpPr txBox="1"/>
          <p:nvPr/>
        </p:nvSpPr>
        <p:spPr>
          <a:xfrm>
            <a:off x="1028700" y="2247792"/>
            <a:ext cx="9172065" cy="4279011"/>
          </a:xfrm>
          <a:prstGeom prst="rect">
            <a:avLst/>
          </a:prstGeom>
        </p:spPr>
        <p:txBody>
          <a:bodyPr lIns="0" tIns="0" rIns="0" bIns="0" rtlCol="0" anchor="t">
            <a:spAutoFit/>
          </a:bodyPr>
          <a:lstStyle/>
          <a:p>
            <a:pPr marL="906780" lvl="2" indent="-302260" algn="l">
              <a:lnSpc>
                <a:spcPts val="3402"/>
              </a:lnSpc>
              <a:buFont typeface="Arial"/>
              <a:buChar char="⚬"/>
            </a:pPr>
            <a:r>
              <a:rPr lang="en-US" sz="2100" b="1">
                <a:solidFill>
                  <a:srgbClr val="FFFFFF"/>
                </a:solidFill>
                <a:latin typeface="Poppins Bold"/>
                <a:ea typeface="Poppins Bold"/>
                <a:cs typeface="Poppins Bold"/>
                <a:sym typeface="Poppins Bold"/>
              </a:rPr>
              <a:t>Description: A novel CMOS transistor-nanopore sensor designed for molecular sensing and biopolymer sequencing. It combines the benefits of CMOS technology with nanopore sequencing to provide high sensitivity and specificity.</a:t>
            </a:r>
          </a:p>
          <a:p>
            <a:pPr marL="906780" lvl="2" indent="-302260" algn="l">
              <a:lnSpc>
                <a:spcPts val="3402"/>
              </a:lnSpc>
              <a:buFont typeface="Arial"/>
              <a:buChar char="⚬"/>
            </a:pPr>
            <a:r>
              <a:rPr lang="en-US" sz="2100" b="1">
                <a:solidFill>
                  <a:srgbClr val="FFFFFF"/>
                </a:solidFill>
                <a:latin typeface="Poppins Bold"/>
                <a:ea typeface="Poppins Bold"/>
                <a:cs typeface="Poppins Bold"/>
                <a:sym typeface="Poppins Bold"/>
              </a:rPr>
              <a:t>Projects: Mentioned in contexts involving advanced biopolymer sequencing and molecular sensing, potentially impacting areas like drug development and personalized medicine.</a:t>
            </a:r>
          </a:p>
          <a:p>
            <a:pPr algn="l">
              <a:lnSpc>
                <a:spcPts val="3402"/>
              </a:lnSpc>
            </a:pPr>
            <a:endParaRPr lang="en-US" sz="2100" b="1">
              <a:solidFill>
                <a:srgbClr val="FFFFFF"/>
              </a:solidFill>
              <a:latin typeface="Poppins Bold"/>
              <a:ea typeface="Poppins Bold"/>
              <a:cs typeface="Poppins Bold"/>
              <a:sym typeface="Poppins Bold"/>
            </a:endParaRPr>
          </a:p>
        </p:txBody>
      </p:sp>
      <p:sp>
        <p:nvSpPr>
          <p:cNvPr id="5" name="Freeform 5"/>
          <p:cNvSpPr/>
          <p:nvPr/>
        </p:nvSpPr>
        <p:spPr>
          <a:xfrm rot="-480106">
            <a:off x="13666273" y="-690629"/>
            <a:ext cx="7250950" cy="10155297"/>
          </a:xfrm>
          <a:custGeom>
            <a:avLst/>
            <a:gdLst/>
            <a:ahLst/>
            <a:cxnLst/>
            <a:rect l="l" t="t" r="r" b="b"/>
            <a:pathLst>
              <a:path w="7250950" h="10155297">
                <a:moveTo>
                  <a:pt x="0" y="0"/>
                </a:moveTo>
                <a:lnTo>
                  <a:pt x="7250950" y="0"/>
                </a:lnTo>
                <a:lnTo>
                  <a:pt x="7250950" y="10155297"/>
                </a:lnTo>
                <a:lnTo>
                  <a:pt x="0" y="10155297"/>
                </a:lnTo>
                <a:lnTo>
                  <a:pt x="0" y="0"/>
                </a:lnTo>
                <a:close/>
              </a:path>
            </a:pathLst>
          </a:custGeom>
          <a:blipFill>
            <a:blip r:embed="rId3"/>
            <a:stretch>
              <a:fillRect r="-110213"/>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1028700" y="1371600"/>
            <a:ext cx="8381207" cy="1496166"/>
          </a:xfrm>
          <a:prstGeom prst="rect">
            <a:avLst/>
          </a:prstGeom>
        </p:spPr>
        <p:txBody>
          <a:bodyPr lIns="0" tIns="0" rIns="0" bIns="0" rtlCol="0" anchor="t">
            <a:spAutoFit/>
          </a:bodyPr>
          <a:lstStyle/>
          <a:p>
            <a:pPr algn="l">
              <a:lnSpc>
                <a:spcPts val="5473"/>
              </a:lnSpc>
            </a:pPr>
            <a:r>
              <a:rPr lang="en-US" sz="7601">
                <a:solidFill>
                  <a:srgbClr val="01E9F8"/>
                </a:solidFill>
                <a:latin typeface="Computer Says No"/>
                <a:ea typeface="Computer Says No"/>
                <a:cs typeface="Computer Says No"/>
                <a:sym typeface="Computer Says No"/>
              </a:rPr>
              <a:t>GENAPSYS SEQUENCER:</a:t>
            </a:r>
          </a:p>
          <a:p>
            <a:pPr marL="0" lvl="0" indent="0" algn="l">
              <a:lnSpc>
                <a:spcPts val="5473"/>
              </a:lnSpc>
              <a:spcBef>
                <a:spcPct val="0"/>
              </a:spcBef>
            </a:pPr>
            <a:endParaRPr lang="en-US" sz="7601">
              <a:solidFill>
                <a:srgbClr val="01E9F8"/>
              </a:solidFill>
              <a:latin typeface="Computer Says No"/>
              <a:ea typeface="Computer Says No"/>
              <a:cs typeface="Computer Says No"/>
              <a:sym typeface="Computer Says No"/>
            </a:endParaRPr>
          </a:p>
        </p:txBody>
      </p:sp>
      <p:sp>
        <p:nvSpPr>
          <p:cNvPr id="4" name="TextBox 4"/>
          <p:cNvSpPr txBox="1"/>
          <p:nvPr/>
        </p:nvSpPr>
        <p:spPr>
          <a:xfrm>
            <a:off x="1028700" y="2931587"/>
            <a:ext cx="8926204" cy="3421761"/>
          </a:xfrm>
          <a:prstGeom prst="rect">
            <a:avLst/>
          </a:prstGeom>
        </p:spPr>
        <p:txBody>
          <a:bodyPr lIns="0" tIns="0" rIns="0" bIns="0" rtlCol="0" anchor="t">
            <a:spAutoFit/>
          </a:bodyPr>
          <a:lstStyle/>
          <a:p>
            <a:pPr marL="906780" lvl="2" indent="-302260" algn="l">
              <a:lnSpc>
                <a:spcPts val="3402"/>
              </a:lnSpc>
              <a:buFont typeface="Arial"/>
              <a:buChar char="⚬"/>
            </a:pPr>
            <a:r>
              <a:rPr lang="en-US" sz="2100" b="1">
                <a:solidFill>
                  <a:srgbClr val="FFFFFF"/>
                </a:solidFill>
                <a:latin typeface="Poppins Bold"/>
                <a:ea typeface="Poppins Bold"/>
                <a:cs typeface="Poppins Bold"/>
                <a:sym typeface="Poppins Bold"/>
              </a:rPr>
              <a:t>Description: Uses complementary metal oxide semiconductor (CMOS) sequencing chips with millions of sensors for detecting minute electrical changes caused by nucleotide incorporation. It's designed for smaller sequencing projects but with high accuracy.</a:t>
            </a:r>
          </a:p>
          <a:p>
            <a:pPr marL="906780" lvl="2" indent="-302260" algn="l">
              <a:lnSpc>
                <a:spcPts val="3402"/>
              </a:lnSpc>
              <a:buFont typeface="Arial"/>
              <a:buChar char="⚬"/>
            </a:pPr>
            <a:r>
              <a:rPr lang="en-US" sz="2100" b="1">
                <a:solidFill>
                  <a:srgbClr val="FFFFFF"/>
                </a:solidFill>
                <a:latin typeface="Poppins Bold"/>
                <a:ea typeface="Poppins Bold"/>
                <a:cs typeface="Poppins Bold"/>
                <a:sym typeface="Poppins Bold"/>
              </a:rPr>
              <a:t>Projects: Applied in gene editing validation, targeted sequencing, and RNA sequencing, offering a compact solution for genomic applications.</a:t>
            </a:r>
          </a:p>
        </p:txBody>
      </p:sp>
      <p:sp>
        <p:nvSpPr>
          <p:cNvPr id="5" name="Freeform 5"/>
          <p:cNvSpPr/>
          <p:nvPr/>
        </p:nvSpPr>
        <p:spPr>
          <a:xfrm rot="-480106">
            <a:off x="13666273" y="-690629"/>
            <a:ext cx="7250950" cy="10155297"/>
          </a:xfrm>
          <a:custGeom>
            <a:avLst/>
            <a:gdLst/>
            <a:ahLst/>
            <a:cxnLst/>
            <a:rect l="l" t="t" r="r" b="b"/>
            <a:pathLst>
              <a:path w="7250950" h="10155297">
                <a:moveTo>
                  <a:pt x="0" y="0"/>
                </a:moveTo>
                <a:lnTo>
                  <a:pt x="7250950" y="0"/>
                </a:lnTo>
                <a:lnTo>
                  <a:pt x="7250950" y="10155297"/>
                </a:lnTo>
                <a:lnTo>
                  <a:pt x="0" y="10155297"/>
                </a:lnTo>
                <a:lnTo>
                  <a:pt x="0" y="0"/>
                </a:lnTo>
                <a:close/>
              </a:path>
            </a:pathLst>
          </a:custGeom>
          <a:blipFill>
            <a:blip r:embed="rId3"/>
            <a:stretch>
              <a:fillRect r="-110213"/>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1028700" y="1088015"/>
            <a:ext cx="11761948" cy="1496166"/>
          </a:xfrm>
          <a:prstGeom prst="rect">
            <a:avLst/>
          </a:prstGeom>
        </p:spPr>
        <p:txBody>
          <a:bodyPr lIns="0" tIns="0" rIns="0" bIns="0" rtlCol="0" anchor="t">
            <a:spAutoFit/>
          </a:bodyPr>
          <a:lstStyle/>
          <a:p>
            <a:pPr marL="0" lvl="0" indent="0" algn="l">
              <a:lnSpc>
                <a:spcPts val="5473"/>
              </a:lnSpc>
              <a:spcBef>
                <a:spcPct val="0"/>
              </a:spcBef>
            </a:pPr>
            <a:r>
              <a:rPr lang="en-US" sz="7601">
                <a:solidFill>
                  <a:srgbClr val="01E9F8"/>
                </a:solidFill>
                <a:latin typeface="Computer Says No"/>
                <a:ea typeface="Computer Says No"/>
                <a:cs typeface="Computer Says No"/>
                <a:sym typeface="Computer Says No"/>
              </a:rPr>
              <a:t>SOPHIA GENETICS DDM (DATA DRIVEN MEDICINE) PLATFORM</a:t>
            </a:r>
          </a:p>
        </p:txBody>
      </p:sp>
      <p:sp>
        <p:nvSpPr>
          <p:cNvPr id="4" name="TextBox 4"/>
          <p:cNvSpPr txBox="1"/>
          <p:nvPr/>
        </p:nvSpPr>
        <p:spPr>
          <a:xfrm>
            <a:off x="1028700" y="2762550"/>
            <a:ext cx="7332425" cy="5136261"/>
          </a:xfrm>
          <a:prstGeom prst="rect">
            <a:avLst/>
          </a:prstGeom>
        </p:spPr>
        <p:txBody>
          <a:bodyPr lIns="0" tIns="0" rIns="0" bIns="0" rtlCol="0" anchor="t">
            <a:spAutoFit/>
          </a:bodyPr>
          <a:lstStyle/>
          <a:p>
            <a:pPr marL="906780" lvl="2" indent="-302260" algn="l">
              <a:lnSpc>
                <a:spcPts val="3402"/>
              </a:lnSpc>
              <a:buFont typeface="Arial"/>
              <a:buChar char="⚬"/>
            </a:pPr>
            <a:r>
              <a:rPr lang="en-US" sz="2100">
                <a:solidFill>
                  <a:srgbClr val="FFFFFF"/>
                </a:solidFill>
                <a:latin typeface="Poppins Light"/>
                <a:ea typeface="Poppins Light"/>
                <a:cs typeface="Poppins Light"/>
                <a:sym typeface="Poppins Light"/>
              </a:rPr>
              <a:t>Description: While not strictly a "sensor," the platform integrates AI with sequencing data from various devices, including bio-nanosensors, to analyze genetic mutations. It uses bioinformatics to enhance the interpretation of sequencing data.</a:t>
            </a:r>
          </a:p>
          <a:p>
            <a:pPr marL="906780" lvl="2" indent="-302260" algn="l">
              <a:lnSpc>
                <a:spcPts val="3402"/>
              </a:lnSpc>
              <a:buFont typeface="Arial"/>
              <a:buChar char="⚬"/>
            </a:pPr>
            <a:r>
              <a:rPr lang="en-US" sz="2100">
                <a:solidFill>
                  <a:srgbClr val="FFFFFF"/>
                </a:solidFill>
                <a:latin typeface="Poppins Light"/>
                <a:ea typeface="Poppins Light"/>
                <a:cs typeface="Poppins Light"/>
                <a:sym typeface="Poppins Light"/>
              </a:rPr>
              <a:t>Projects: Utilized in clinical settings for diagnosing cancer, metabolic disorders, and other genetic conditions, focusing on improving the accuracy and speed of genetic analysis through AI.</a:t>
            </a:r>
          </a:p>
          <a:p>
            <a:pPr algn="l">
              <a:lnSpc>
                <a:spcPts val="3402"/>
              </a:lnSpc>
            </a:pPr>
            <a:endParaRPr lang="en-US" sz="2100">
              <a:solidFill>
                <a:srgbClr val="FFFFFF"/>
              </a:solidFill>
              <a:latin typeface="Poppins Light"/>
              <a:ea typeface="Poppins Light"/>
              <a:cs typeface="Poppins Light"/>
              <a:sym typeface="Poppins Light"/>
            </a:endParaRPr>
          </a:p>
        </p:txBody>
      </p:sp>
      <p:sp>
        <p:nvSpPr>
          <p:cNvPr id="5" name="Freeform 5"/>
          <p:cNvSpPr/>
          <p:nvPr/>
        </p:nvSpPr>
        <p:spPr>
          <a:xfrm rot="-480106">
            <a:off x="13666273" y="-690629"/>
            <a:ext cx="7250950" cy="10155297"/>
          </a:xfrm>
          <a:custGeom>
            <a:avLst/>
            <a:gdLst/>
            <a:ahLst/>
            <a:cxnLst/>
            <a:rect l="l" t="t" r="r" b="b"/>
            <a:pathLst>
              <a:path w="7250950" h="10155297">
                <a:moveTo>
                  <a:pt x="0" y="0"/>
                </a:moveTo>
                <a:lnTo>
                  <a:pt x="7250950" y="0"/>
                </a:lnTo>
                <a:lnTo>
                  <a:pt x="7250950" y="10155297"/>
                </a:lnTo>
                <a:lnTo>
                  <a:pt x="0" y="10155297"/>
                </a:lnTo>
                <a:lnTo>
                  <a:pt x="0" y="0"/>
                </a:lnTo>
                <a:close/>
              </a:path>
            </a:pathLst>
          </a:custGeom>
          <a:blipFill>
            <a:blip r:embed="rId3"/>
            <a:stretch>
              <a:fillRect r="-110213"/>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Freeform 2"/>
          <p:cNvSpPr/>
          <p:nvPr/>
        </p:nvSpPr>
        <p:spPr>
          <a:xfrm>
            <a:off x="9789658" y="5040694"/>
            <a:ext cx="10492611" cy="10492611"/>
          </a:xfrm>
          <a:custGeom>
            <a:avLst/>
            <a:gdLst/>
            <a:ahLst/>
            <a:cxnLst/>
            <a:rect l="l" t="t" r="r" b="b"/>
            <a:pathLst>
              <a:path w="10492611" h="10492611">
                <a:moveTo>
                  <a:pt x="0" y="0"/>
                </a:moveTo>
                <a:lnTo>
                  <a:pt x="10492612" y="0"/>
                </a:lnTo>
                <a:lnTo>
                  <a:pt x="10492612" y="10492612"/>
                </a:lnTo>
                <a:lnTo>
                  <a:pt x="0" y="10492612"/>
                </a:lnTo>
                <a:lnTo>
                  <a:pt x="0" y="0"/>
                </a:lnTo>
                <a:close/>
              </a:path>
            </a:pathLst>
          </a:custGeom>
          <a:blipFill>
            <a:blip r:embed="rId2"/>
            <a:stretch>
              <a:fillRect/>
            </a:stretch>
          </a:blipFill>
        </p:spPr>
      </p:sp>
      <p:sp>
        <p:nvSpPr>
          <p:cNvPr id="3" name="Freeform 3"/>
          <p:cNvSpPr/>
          <p:nvPr/>
        </p:nvSpPr>
        <p:spPr>
          <a:xfrm flipH="1">
            <a:off x="9566981" y="1848096"/>
            <a:ext cx="7692319" cy="8438904"/>
          </a:xfrm>
          <a:custGeom>
            <a:avLst/>
            <a:gdLst/>
            <a:ahLst/>
            <a:cxnLst/>
            <a:rect l="l" t="t" r="r" b="b"/>
            <a:pathLst>
              <a:path w="7692319" h="8438904">
                <a:moveTo>
                  <a:pt x="7692319" y="0"/>
                </a:moveTo>
                <a:lnTo>
                  <a:pt x="0" y="0"/>
                </a:lnTo>
                <a:lnTo>
                  <a:pt x="0" y="8438904"/>
                </a:lnTo>
                <a:lnTo>
                  <a:pt x="7692319" y="8438904"/>
                </a:lnTo>
                <a:lnTo>
                  <a:pt x="7692319" y="0"/>
                </a:lnTo>
                <a:close/>
              </a:path>
            </a:pathLst>
          </a:custGeom>
          <a:blipFill>
            <a:blip r:embed="rId3"/>
            <a:stretch>
              <a:fillRect l="-133801" t="-65795" r="-39199"/>
            </a:stretch>
          </a:blipFill>
        </p:spPr>
      </p:sp>
      <p:sp>
        <p:nvSpPr>
          <p:cNvPr id="4" name="TextBox 4"/>
          <p:cNvSpPr txBox="1"/>
          <p:nvPr/>
        </p:nvSpPr>
        <p:spPr>
          <a:xfrm>
            <a:off x="1028700" y="2176726"/>
            <a:ext cx="16230600" cy="2870454"/>
          </a:xfrm>
          <a:prstGeom prst="rect">
            <a:avLst/>
          </a:prstGeom>
        </p:spPr>
        <p:txBody>
          <a:bodyPr lIns="0" tIns="0" rIns="0" bIns="0" rtlCol="0" anchor="t">
            <a:spAutoFit/>
          </a:bodyPr>
          <a:lstStyle/>
          <a:p>
            <a:pPr algn="just">
              <a:lnSpc>
                <a:spcPts val="7128"/>
              </a:lnSpc>
            </a:pPr>
            <a:r>
              <a:rPr lang="en-US" sz="9900">
                <a:solidFill>
                  <a:srgbClr val="01E9F8"/>
                </a:solidFill>
                <a:latin typeface="Computer Says No"/>
                <a:ea typeface="Computer Says No"/>
                <a:cs typeface="Computer Says No"/>
                <a:sym typeface="Computer Says No"/>
              </a:rPr>
              <a:t>SOFT BIOELECTRONIC SENSOR IMPLANT CAN MONITOR SIGNALS IN THE DEVELOPING BRAIN</a:t>
            </a:r>
          </a:p>
          <a:p>
            <a:pPr marL="0" lvl="0" indent="0" algn="just">
              <a:lnSpc>
                <a:spcPts val="7128"/>
              </a:lnSpc>
              <a:spcBef>
                <a:spcPct val="0"/>
              </a:spcBef>
            </a:pPr>
            <a:endParaRPr lang="en-US" sz="9900">
              <a:solidFill>
                <a:srgbClr val="01E9F8"/>
              </a:solidFill>
              <a:latin typeface="Computer Says No"/>
              <a:ea typeface="Computer Says No"/>
              <a:cs typeface="Computer Says No"/>
              <a:sym typeface="Computer Says No"/>
            </a:endParaRPr>
          </a:p>
        </p:txBody>
      </p:sp>
      <p:sp>
        <p:nvSpPr>
          <p:cNvPr id="5" name="Freeform 5"/>
          <p:cNvSpPr/>
          <p:nvPr/>
        </p:nvSpPr>
        <p:spPr>
          <a:xfrm>
            <a:off x="7086521" y="3942510"/>
            <a:ext cx="11201479" cy="6407246"/>
          </a:xfrm>
          <a:custGeom>
            <a:avLst/>
            <a:gdLst/>
            <a:ahLst/>
            <a:cxnLst/>
            <a:rect l="l" t="t" r="r" b="b"/>
            <a:pathLst>
              <a:path w="11201479" h="6407246">
                <a:moveTo>
                  <a:pt x="0" y="0"/>
                </a:moveTo>
                <a:lnTo>
                  <a:pt x="11201479" y="0"/>
                </a:lnTo>
                <a:lnTo>
                  <a:pt x="11201479" y="6407246"/>
                </a:lnTo>
                <a:lnTo>
                  <a:pt x="0" y="6407246"/>
                </a:lnTo>
                <a:lnTo>
                  <a:pt x="0" y="0"/>
                </a:lnTo>
                <a:close/>
              </a:path>
            </a:pathLst>
          </a:custGeom>
          <a:blipFill>
            <a:blip r:embed="rId4"/>
            <a:stretch>
              <a:fillRect/>
            </a:stretch>
          </a:blipFill>
        </p:spPr>
      </p:sp>
      <p:sp>
        <p:nvSpPr>
          <p:cNvPr id="6" name="TextBox 6"/>
          <p:cNvSpPr txBox="1"/>
          <p:nvPr/>
        </p:nvSpPr>
        <p:spPr>
          <a:xfrm>
            <a:off x="1028700" y="3837735"/>
            <a:ext cx="5743895" cy="4156806"/>
          </a:xfrm>
          <a:prstGeom prst="rect">
            <a:avLst/>
          </a:prstGeom>
        </p:spPr>
        <p:txBody>
          <a:bodyPr lIns="0" tIns="0" rIns="0" bIns="0" rtlCol="0" anchor="t">
            <a:spAutoFit/>
          </a:bodyPr>
          <a:lstStyle/>
          <a:p>
            <a:pPr algn="just">
              <a:lnSpc>
                <a:spcPts val="3324"/>
              </a:lnSpc>
            </a:pPr>
            <a:r>
              <a:rPr lang="en-US" sz="2052">
                <a:solidFill>
                  <a:srgbClr val="FFFFFF"/>
                </a:solidFill>
                <a:latin typeface="Poppins Light"/>
                <a:ea typeface="Poppins Light"/>
                <a:cs typeface="Poppins Light"/>
                <a:sym typeface="Poppins Light"/>
              </a:rPr>
              <a:t>Soft </a:t>
            </a:r>
            <a:r>
              <a:rPr lang="en-US" sz="2052" u="sng">
                <a:solidFill>
                  <a:srgbClr val="FFFFFF"/>
                </a:solidFill>
                <a:latin typeface="Poppins Light"/>
                <a:ea typeface="Poppins Light"/>
                <a:cs typeface="Poppins Light"/>
                <a:sym typeface="Poppins Light"/>
                <a:hlinkClick r:id="rId5" tooltip="https://interestingengineering.com/science/dna-origami-tiny-nano-turbines"/>
              </a:rPr>
              <a:t>bioelectronics</a:t>
            </a:r>
            <a:r>
              <a:rPr lang="en-US" sz="2052">
                <a:solidFill>
                  <a:srgbClr val="FFFFFF"/>
                </a:solidFill>
                <a:latin typeface="Poppins Light"/>
                <a:ea typeface="Poppins Light"/>
                <a:cs typeface="Poppins Light"/>
                <a:sym typeface="Poppins Light"/>
              </a:rPr>
              <a:t> demonstrated high-quality acquisition and processing of biological signals, suggesting applications far beyond their initial neurological focus. According to Chocaholic, these ion-gated transistors could replace bulky, non-biocompatible components in bioelectronic devices, transforming how medical technology interacts with the body.</a:t>
            </a:r>
          </a:p>
          <a:p>
            <a:pPr algn="just">
              <a:lnSpc>
                <a:spcPts val="3324"/>
              </a:lnSpc>
            </a:pPr>
            <a:endParaRPr lang="en-US" sz="2052">
              <a:solidFill>
                <a:srgbClr val="FFFFFF"/>
              </a:solidFill>
              <a:latin typeface="Poppins Light"/>
              <a:ea typeface="Poppins Light"/>
              <a:cs typeface="Poppins Light"/>
              <a:sym typeface="Poppins Light"/>
            </a:endParaRPr>
          </a:p>
        </p:txBody>
      </p:sp>
      <p:sp>
        <p:nvSpPr>
          <p:cNvPr id="7" name="TextBox 7"/>
          <p:cNvSpPr txBox="1"/>
          <p:nvPr/>
        </p:nvSpPr>
        <p:spPr>
          <a:xfrm>
            <a:off x="3384464" y="159703"/>
            <a:ext cx="13874836" cy="1545295"/>
          </a:xfrm>
          <a:prstGeom prst="rect">
            <a:avLst/>
          </a:prstGeom>
        </p:spPr>
        <p:txBody>
          <a:bodyPr wrap="square" lIns="0" tIns="0" rIns="0" bIns="0" rtlCol="0" anchor="t">
            <a:spAutoFit/>
          </a:bodyPr>
          <a:lstStyle/>
          <a:p>
            <a:pPr algn="ctr">
              <a:lnSpc>
                <a:spcPts val="12880"/>
              </a:lnSpc>
            </a:pPr>
            <a:r>
              <a:rPr lang="en-US" sz="9200" b="1" dirty="0">
                <a:solidFill>
                  <a:srgbClr val="FFFFFF"/>
                </a:solidFill>
                <a:latin typeface="Canva Sans Bold"/>
                <a:ea typeface="Canva Sans Bold"/>
                <a:cs typeface="Canva Sans Bold"/>
                <a:sym typeface="Canva Sans Bold"/>
              </a:rPr>
              <a:t>New INNOVATIONS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Freeform 2"/>
          <p:cNvSpPr/>
          <p:nvPr/>
        </p:nvSpPr>
        <p:spPr>
          <a:xfrm>
            <a:off x="9789658" y="5040694"/>
            <a:ext cx="10492611" cy="10492611"/>
          </a:xfrm>
          <a:custGeom>
            <a:avLst/>
            <a:gdLst/>
            <a:ahLst/>
            <a:cxnLst/>
            <a:rect l="l" t="t" r="r" b="b"/>
            <a:pathLst>
              <a:path w="10492611" h="10492611">
                <a:moveTo>
                  <a:pt x="0" y="0"/>
                </a:moveTo>
                <a:lnTo>
                  <a:pt x="10492612" y="0"/>
                </a:lnTo>
                <a:lnTo>
                  <a:pt x="10492612" y="10492612"/>
                </a:lnTo>
                <a:lnTo>
                  <a:pt x="0" y="10492612"/>
                </a:lnTo>
                <a:lnTo>
                  <a:pt x="0" y="0"/>
                </a:lnTo>
                <a:close/>
              </a:path>
            </a:pathLst>
          </a:custGeom>
          <a:blipFill>
            <a:blip r:embed="rId2"/>
            <a:stretch>
              <a:fillRect/>
            </a:stretch>
          </a:blipFill>
        </p:spPr>
      </p:sp>
      <p:sp>
        <p:nvSpPr>
          <p:cNvPr id="3" name="Freeform 3"/>
          <p:cNvSpPr/>
          <p:nvPr/>
        </p:nvSpPr>
        <p:spPr>
          <a:xfrm flipH="1">
            <a:off x="9566981" y="1848096"/>
            <a:ext cx="7692319" cy="8438904"/>
          </a:xfrm>
          <a:custGeom>
            <a:avLst/>
            <a:gdLst/>
            <a:ahLst/>
            <a:cxnLst/>
            <a:rect l="l" t="t" r="r" b="b"/>
            <a:pathLst>
              <a:path w="7692319" h="8438904">
                <a:moveTo>
                  <a:pt x="7692319" y="0"/>
                </a:moveTo>
                <a:lnTo>
                  <a:pt x="0" y="0"/>
                </a:lnTo>
                <a:lnTo>
                  <a:pt x="0" y="8438904"/>
                </a:lnTo>
                <a:lnTo>
                  <a:pt x="7692319" y="8438904"/>
                </a:lnTo>
                <a:lnTo>
                  <a:pt x="7692319" y="0"/>
                </a:lnTo>
                <a:close/>
              </a:path>
            </a:pathLst>
          </a:custGeom>
          <a:blipFill>
            <a:blip r:embed="rId3"/>
            <a:stretch>
              <a:fillRect l="-133801" t="-65795" r="-39199"/>
            </a:stretch>
          </a:blipFill>
        </p:spPr>
      </p:sp>
      <p:sp>
        <p:nvSpPr>
          <p:cNvPr id="4" name="TextBox 4"/>
          <p:cNvSpPr txBox="1"/>
          <p:nvPr/>
        </p:nvSpPr>
        <p:spPr>
          <a:xfrm>
            <a:off x="1028700" y="1476375"/>
            <a:ext cx="14757563" cy="1965579"/>
          </a:xfrm>
          <a:prstGeom prst="rect">
            <a:avLst/>
          </a:prstGeom>
        </p:spPr>
        <p:txBody>
          <a:bodyPr lIns="0" tIns="0" rIns="0" bIns="0" rtlCol="0" anchor="t">
            <a:spAutoFit/>
          </a:bodyPr>
          <a:lstStyle/>
          <a:p>
            <a:pPr marL="0" lvl="0" indent="0" algn="just">
              <a:lnSpc>
                <a:spcPts val="7128"/>
              </a:lnSpc>
              <a:spcBef>
                <a:spcPct val="0"/>
              </a:spcBef>
            </a:pPr>
            <a:r>
              <a:rPr lang="en-US" sz="9900">
                <a:solidFill>
                  <a:srgbClr val="FFFFFF"/>
                </a:solidFill>
                <a:latin typeface="Computer Says No"/>
                <a:ea typeface="Computer Says No"/>
                <a:cs typeface="Computer Says No"/>
                <a:sym typeface="Computer Says No"/>
              </a:rPr>
              <a:t>PAGER : PROGRAMMABLE ANTIGEN-GATED  PROTEIN COOLED ENGINEERED RECEPTOR</a:t>
            </a:r>
          </a:p>
        </p:txBody>
      </p:sp>
      <p:sp>
        <p:nvSpPr>
          <p:cNvPr id="5" name="Freeform 5"/>
          <p:cNvSpPr/>
          <p:nvPr/>
        </p:nvSpPr>
        <p:spPr>
          <a:xfrm>
            <a:off x="842374" y="4034664"/>
            <a:ext cx="17159435" cy="5793521"/>
          </a:xfrm>
          <a:custGeom>
            <a:avLst/>
            <a:gdLst/>
            <a:ahLst/>
            <a:cxnLst/>
            <a:rect l="l" t="t" r="r" b="b"/>
            <a:pathLst>
              <a:path w="17159435" h="5793521">
                <a:moveTo>
                  <a:pt x="0" y="0"/>
                </a:moveTo>
                <a:lnTo>
                  <a:pt x="17159436" y="0"/>
                </a:lnTo>
                <a:lnTo>
                  <a:pt x="17159436" y="5793521"/>
                </a:lnTo>
                <a:lnTo>
                  <a:pt x="0" y="5793521"/>
                </a:lnTo>
                <a:lnTo>
                  <a:pt x="0" y="0"/>
                </a:lnTo>
                <a:close/>
              </a:path>
            </a:pathLst>
          </a:custGeom>
          <a:blipFill>
            <a:blip r:embed="rId4"/>
            <a:stretch>
              <a:fillRect l="-14475" t="-241" b="-241"/>
            </a:stretch>
          </a:blipFill>
        </p:spPr>
      </p:sp>
      <p:sp>
        <p:nvSpPr>
          <p:cNvPr id="6" name="TextBox 6"/>
          <p:cNvSpPr txBox="1"/>
          <p:nvPr/>
        </p:nvSpPr>
        <p:spPr>
          <a:xfrm>
            <a:off x="987263" y="3032395"/>
            <a:ext cx="16272037" cy="1243750"/>
          </a:xfrm>
          <a:prstGeom prst="rect">
            <a:avLst/>
          </a:prstGeom>
        </p:spPr>
        <p:txBody>
          <a:bodyPr lIns="0" tIns="0" rIns="0" bIns="0" rtlCol="0" anchor="t">
            <a:spAutoFit/>
          </a:bodyPr>
          <a:lstStyle/>
          <a:p>
            <a:pPr algn="just">
              <a:lnSpc>
                <a:spcPts val="3324"/>
              </a:lnSpc>
            </a:pPr>
            <a:r>
              <a:rPr lang="en-US" sz="2052">
                <a:solidFill>
                  <a:srgbClr val="FFFFFF"/>
                </a:solidFill>
                <a:latin typeface="Poppins Light"/>
                <a:ea typeface="Poppins Light"/>
                <a:cs typeface="Poppins Light"/>
                <a:sym typeface="Poppins Light"/>
              </a:rPr>
              <a:t>PAGERs provide modular, customizable G-protein-coupled receptors for cell-signalling studies.</a:t>
            </a:r>
          </a:p>
          <a:p>
            <a:pPr algn="just">
              <a:lnSpc>
                <a:spcPts val="3324"/>
              </a:lnSpc>
            </a:pPr>
            <a:r>
              <a:rPr lang="en-US" sz="2052">
                <a:solidFill>
                  <a:srgbClr val="FFFFFF"/>
                </a:solidFill>
                <a:latin typeface="Poppins Light"/>
                <a:ea typeface="Poppins Light"/>
                <a:cs typeface="Poppins Light"/>
                <a:sym typeface="Poppins Light"/>
              </a:rPr>
              <a:t>State-of-the-art in engineering small molecule biosensors and their applications in metabolic engineering</a:t>
            </a:r>
          </a:p>
          <a:p>
            <a:pPr algn="just">
              <a:lnSpc>
                <a:spcPts val="3324"/>
              </a:lnSpc>
            </a:pPr>
            <a:endParaRPr lang="en-US" sz="2052">
              <a:solidFill>
                <a:srgbClr val="FFFFFF"/>
              </a:solidFill>
              <a:latin typeface="Poppins Light"/>
              <a:ea typeface="Poppins Light"/>
              <a:cs typeface="Poppins Light"/>
              <a:sym typeface="Poppins Light"/>
            </a:endParaRPr>
          </a:p>
        </p:txBody>
      </p:sp>
      <p:sp>
        <p:nvSpPr>
          <p:cNvPr id="7" name="TextBox 7"/>
          <p:cNvSpPr txBox="1"/>
          <p:nvPr/>
        </p:nvSpPr>
        <p:spPr>
          <a:xfrm>
            <a:off x="3360316" y="-171450"/>
            <a:ext cx="14155701" cy="1545295"/>
          </a:xfrm>
          <a:prstGeom prst="rect">
            <a:avLst/>
          </a:prstGeom>
        </p:spPr>
        <p:txBody>
          <a:bodyPr wrap="square"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New INNOVATIONS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Freeform 2"/>
          <p:cNvSpPr/>
          <p:nvPr/>
        </p:nvSpPr>
        <p:spPr>
          <a:xfrm>
            <a:off x="9789658" y="5040694"/>
            <a:ext cx="10492611" cy="10492611"/>
          </a:xfrm>
          <a:custGeom>
            <a:avLst/>
            <a:gdLst/>
            <a:ahLst/>
            <a:cxnLst/>
            <a:rect l="l" t="t" r="r" b="b"/>
            <a:pathLst>
              <a:path w="10492611" h="10492611">
                <a:moveTo>
                  <a:pt x="0" y="0"/>
                </a:moveTo>
                <a:lnTo>
                  <a:pt x="10492612" y="0"/>
                </a:lnTo>
                <a:lnTo>
                  <a:pt x="10492612" y="10492612"/>
                </a:lnTo>
                <a:lnTo>
                  <a:pt x="0" y="10492612"/>
                </a:lnTo>
                <a:lnTo>
                  <a:pt x="0" y="0"/>
                </a:lnTo>
                <a:close/>
              </a:path>
            </a:pathLst>
          </a:custGeom>
          <a:blipFill>
            <a:blip r:embed="rId2"/>
            <a:stretch>
              <a:fillRect/>
            </a:stretch>
          </a:blipFill>
        </p:spPr>
      </p:sp>
      <p:sp>
        <p:nvSpPr>
          <p:cNvPr id="3" name="Freeform 3"/>
          <p:cNvSpPr/>
          <p:nvPr/>
        </p:nvSpPr>
        <p:spPr>
          <a:xfrm flipH="1">
            <a:off x="9566981" y="1848096"/>
            <a:ext cx="7692319" cy="8438904"/>
          </a:xfrm>
          <a:custGeom>
            <a:avLst/>
            <a:gdLst/>
            <a:ahLst/>
            <a:cxnLst/>
            <a:rect l="l" t="t" r="r" b="b"/>
            <a:pathLst>
              <a:path w="7692319" h="8438904">
                <a:moveTo>
                  <a:pt x="7692319" y="0"/>
                </a:moveTo>
                <a:lnTo>
                  <a:pt x="0" y="0"/>
                </a:lnTo>
                <a:lnTo>
                  <a:pt x="0" y="8438904"/>
                </a:lnTo>
                <a:lnTo>
                  <a:pt x="7692319" y="8438904"/>
                </a:lnTo>
                <a:lnTo>
                  <a:pt x="7692319" y="0"/>
                </a:lnTo>
                <a:close/>
              </a:path>
            </a:pathLst>
          </a:custGeom>
          <a:blipFill>
            <a:blip r:embed="rId3"/>
            <a:stretch>
              <a:fillRect l="-133801" t="-65795" r="-39199"/>
            </a:stretch>
          </a:blipFill>
        </p:spPr>
      </p:sp>
      <p:sp>
        <p:nvSpPr>
          <p:cNvPr id="4" name="TextBox 4"/>
          <p:cNvSpPr txBox="1"/>
          <p:nvPr/>
        </p:nvSpPr>
        <p:spPr>
          <a:xfrm>
            <a:off x="1028700" y="1843436"/>
            <a:ext cx="14757563" cy="1965579"/>
          </a:xfrm>
          <a:prstGeom prst="rect">
            <a:avLst/>
          </a:prstGeom>
        </p:spPr>
        <p:txBody>
          <a:bodyPr lIns="0" tIns="0" rIns="0" bIns="0" rtlCol="0" anchor="t">
            <a:spAutoFit/>
          </a:bodyPr>
          <a:lstStyle/>
          <a:p>
            <a:pPr marL="0" lvl="0" indent="0" algn="just">
              <a:lnSpc>
                <a:spcPts val="7128"/>
              </a:lnSpc>
              <a:spcBef>
                <a:spcPct val="0"/>
              </a:spcBef>
            </a:pPr>
            <a:r>
              <a:rPr lang="en-US" sz="9900">
                <a:solidFill>
                  <a:srgbClr val="FFFFFF"/>
                </a:solidFill>
                <a:latin typeface="Computer Says No"/>
                <a:ea typeface="Computer Says No"/>
                <a:cs typeface="Computer Says No"/>
                <a:sym typeface="Computer Says No"/>
              </a:rPr>
              <a:t>BRAIN-INSPIRED AI WILL ENABLE FUTURE MEDICAL IMPLANTS</a:t>
            </a:r>
          </a:p>
        </p:txBody>
      </p:sp>
      <p:sp>
        <p:nvSpPr>
          <p:cNvPr id="5" name="Freeform 5"/>
          <p:cNvSpPr/>
          <p:nvPr/>
        </p:nvSpPr>
        <p:spPr>
          <a:xfrm>
            <a:off x="10831083" y="2602388"/>
            <a:ext cx="7372165" cy="7632556"/>
          </a:xfrm>
          <a:custGeom>
            <a:avLst/>
            <a:gdLst/>
            <a:ahLst/>
            <a:cxnLst/>
            <a:rect l="l" t="t" r="r" b="b"/>
            <a:pathLst>
              <a:path w="7372165" h="7632556">
                <a:moveTo>
                  <a:pt x="0" y="0"/>
                </a:moveTo>
                <a:lnTo>
                  <a:pt x="7372165" y="0"/>
                </a:lnTo>
                <a:lnTo>
                  <a:pt x="7372165" y="7632556"/>
                </a:lnTo>
                <a:lnTo>
                  <a:pt x="0" y="7632556"/>
                </a:lnTo>
                <a:lnTo>
                  <a:pt x="0" y="0"/>
                </a:lnTo>
                <a:close/>
              </a:path>
            </a:pathLst>
          </a:custGeom>
          <a:blipFill>
            <a:blip r:embed="rId4"/>
            <a:stretch>
              <a:fillRect l="-1965" t="-949" r="-2623" b="-14323"/>
            </a:stretch>
          </a:blipFill>
        </p:spPr>
      </p:sp>
      <p:sp>
        <p:nvSpPr>
          <p:cNvPr id="6" name="TextBox 6"/>
          <p:cNvSpPr txBox="1"/>
          <p:nvPr/>
        </p:nvSpPr>
        <p:spPr>
          <a:xfrm>
            <a:off x="1028700" y="3342828"/>
            <a:ext cx="8930998" cy="4989107"/>
          </a:xfrm>
          <a:prstGeom prst="rect">
            <a:avLst/>
          </a:prstGeom>
        </p:spPr>
        <p:txBody>
          <a:bodyPr lIns="0" tIns="0" rIns="0" bIns="0" rtlCol="0" anchor="t">
            <a:spAutoFit/>
          </a:bodyPr>
          <a:lstStyle/>
          <a:p>
            <a:pPr algn="just">
              <a:lnSpc>
                <a:spcPts val="3324"/>
              </a:lnSpc>
            </a:pPr>
            <a:r>
              <a:rPr lang="en-US" sz="2052">
                <a:solidFill>
                  <a:srgbClr val="FFFFFF"/>
                </a:solidFill>
                <a:latin typeface="Poppins"/>
                <a:ea typeface="Poppins"/>
                <a:cs typeface="Poppins"/>
                <a:sym typeface="Poppins"/>
              </a:rPr>
              <a:t>"Biocompatibility AI" is a relatively new concept that explores how artificial intelligence (AI) can be used to assess, predict, and enhance the biocompatibility of materials and devices intended for use in biological systems.</a:t>
            </a:r>
          </a:p>
          <a:p>
            <a:pPr algn="just">
              <a:lnSpc>
                <a:spcPts val="3324"/>
              </a:lnSpc>
            </a:pPr>
            <a:endParaRPr lang="en-US" sz="2052">
              <a:solidFill>
                <a:srgbClr val="FFFFFF"/>
              </a:solidFill>
              <a:latin typeface="Poppins"/>
              <a:ea typeface="Poppins"/>
              <a:cs typeface="Poppins"/>
              <a:sym typeface="Poppins"/>
            </a:endParaRPr>
          </a:p>
          <a:p>
            <a:pPr algn="just">
              <a:lnSpc>
                <a:spcPts val="3324"/>
              </a:lnSpc>
            </a:pPr>
            <a:r>
              <a:rPr lang="en-US" sz="2052">
                <a:solidFill>
                  <a:srgbClr val="FFFFFF"/>
                </a:solidFill>
                <a:latin typeface="Poppins"/>
                <a:ea typeface="Poppins"/>
                <a:cs typeface="Poppins"/>
                <a:sym typeface="Poppins"/>
              </a:rPr>
              <a:t>A new biocompatible AI takes healthcare monitoring to the next level. </a:t>
            </a:r>
          </a:p>
          <a:p>
            <a:pPr algn="just">
              <a:lnSpc>
                <a:spcPts val="3324"/>
              </a:lnSpc>
            </a:pPr>
            <a:r>
              <a:rPr lang="en-US" sz="2052">
                <a:solidFill>
                  <a:srgbClr val="FFFFFF"/>
                </a:solidFill>
                <a:latin typeface="Poppins"/>
                <a:ea typeface="Poppins"/>
                <a:cs typeface="Poppins"/>
                <a:sym typeface="Poppins"/>
              </a:rPr>
              <a:t>Most medical implants are dumb, but by creating the world’s first biocompatible AI researchers are literally putting a doctor inside your body.</a:t>
            </a:r>
          </a:p>
          <a:p>
            <a:pPr algn="just">
              <a:lnSpc>
                <a:spcPts val="3324"/>
              </a:lnSpc>
            </a:pPr>
            <a:endParaRPr lang="en-US" sz="2052">
              <a:solidFill>
                <a:srgbClr val="FFFFFF"/>
              </a:solidFill>
              <a:latin typeface="Poppins"/>
              <a:ea typeface="Poppins"/>
              <a:cs typeface="Poppins"/>
              <a:sym typeface="Poppins"/>
            </a:endParaRPr>
          </a:p>
          <a:p>
            <a:pPr algn="just">
              <a:lnSpc>
                <a:spcPts val="3324"/>
              </a:lnSpc>
            </a:pPr>
            <a:endParaRPr lang="en-US" sz="2052">
              <a:solidFill>
                <a:srgbClr val="FFFFFF"/>
              </a:solidFill>
              <a:latin typeface="Poppins"/>
              <a:ea typeface="Poppins"/>
              <a:cs typeface="Poppins"/>
              <a:sym typeface="Poppins"/>
            </a:endParaRPr>
          </a:p>
        </p:txBody>
      </p:sp>
      <p:sp>
        <p:nvSpPr>
          <p:cNvPr id="7" name="TextBox 7"/>
          <p:cNvSpPr txBox="1"/>
          <p:nvPr/>
        </p:nvSpPr>
        <p:spPr>
          <a:xfrm>
            <a:off x="3384464" y="159702"/>
            <a:ext cx="13874836" cy="1545295"/>
          </a:xfrm>
          <a:prstGeom prst="rect">
            <a:avLst/>
          </a:prstGeom>
        </p:spPr>
        <p:txBody>
          <a:bodyPr wrap="square"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New INNOVATIONS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TextBox 2"/>
          <p:cNvSpPr txBox="1"/>
          <p:nvPr/>
        </p:nvSpPr>
        <p:spPr>
          <a:xfrm>
            <a:off x="4807006" y="4192201"/>
            <a:ext cx="8854596" cy="1455801"/>
          </a:xfrm>
          <a:prstGeom prst="rect">
            <a:avLst/>
          </a:prstGeom>
        </p:spPr>
        <p:txBody>
          <a:bodyPr lIns="0" tIns="0" rIns="0" bIns="0" rtlCol="0" anchor="t">
            <a:spAutoFit/>
          </a:bodyPr>
          <a:lstStyle/>
          <a:p>
            <a:pPr algn="l">
              <a:lnSpc>
                <a:spcPts val="5832"/>
              </a:lnSpc>
            </a:pPr>
            <a:r>
              <a:rPr lang="en-US" sz="3600">
                <a:solidFill>
                  <a:srgbClr val="FFFFFF"/>
                </a:solidFill>
                <a:latin typeface="Poppins Light"/>
                <a:ea typeface="Poppins Light"/>
                <a:cs typeface="Poppins Light"/>
                <a:sym typeface="Poppins Light"/>
              </a:rPr>
              <a:t>Enhanced Diagnostic Accuracy and Sensitivity:</a:t>
            </a:r>
          </a:p>
        </p:txBody>
      </p:sp>
      <p:sp>
        <p:nvSpPr>
          <p:cNvPr id="3" name="TextBox 3"/>
          <p:cNvSpPr txBox="1"/>
          <p:nvPr/>
        </p:nvSpPr>
        <p:spPr>
          <a:xfrm>
            <a:off x="4807006" y="6601071"/>
            <a:ext cx="8854596" cy="1455801"/>
          </a:xfrm>
          <a:prstGeom prst="rect">
            <a:avLst/>
          </a:prstGeom>
        </p:spPr>
        <p:txBody>
          <a:bodyPr lIns="0" tIns="0" rIns="0" bIns="0" rtlCol="0" anchor="t">
            <a:spAutoFit/>
          </a:bodyPr>
          <a:lstStyle/>
          <a:p>
            <a:pPr algn="l">
              <a:lnSpc>
                <a:spcPts val="5832"/>
              </a:lnSpc>
            </a:pPr>
            <a:r>
              <a:rPr lang="en-US" sz="3600">
                <a:solidFill>
                  <a:srgbClr val="FFFFFF"/>
                </a:solidFill>
                <a:latin typeface="Poppins Light"/>
                <a:ea typeface="Poppins Light"/>
                <a:cs typeface="Poppins Light"/>
                <a:sym typeface="Poppins Light"/>
              </a:rPr>
              <a:t>Advanced Signal Processing and Data Analysis:</a:t>
            </a:r>
          </a:p>
        </p:txBody>
      </p:sp>
      <p:sp>
        <p:nvSpPr>
          <p:cNvPr id="4" name="TextBox 4"/>
          <p:cNvSpPr txBox="1"/>
          <p:nvPr/>
        </p:nvSpPr>
        <p:spPr>
          <a:xfrm>
            <a:off x="2623312" y="4405809"/>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01E9F8"/>
                </a:solidFill>
                <a:latin typeface="Computer Says No"/>
                <a:ea typeface="Computer Says No"/>
                <a:cs typeface="Computer Says No"/>
                <a:sym typeface="Computer Says No"/>
              </a:rPr>
              <a:t>01</a:t>
            </a:r>
          </a:p>
        </p:txBody>
      </p:sp>
      <p:sp>
        <p:nvSpPr>
          <p:cNvPr id="5" name="TextBox 5"/>
          <p:cNvSpPr txBox="1"/>
          <p:nvPr/>
        </p:nvSpPr>
        <p:spPr>
          <a:xfrm>
            <a:off x="2529017" y="7305921"/>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01E9F8"/>
                </a:solidFill>
                <a:latin typeface="Computer Says No"/>
                <a:ea typeface="Computer Says No"/>
                <a:cs typeface="Computer Says No"/>
                <a:sym typeface="Computer Says No"/>
              </a:rPr>
              <a:t>02</a:t>
            </a:r>
          </a:p>
        </p:txBody>
      </p:sp>
      <p:sp>
        <p:nvSpPr>
          <p:cNvPr id="6" name="Freeform 6"/>
          <p:cNvSpPr/>
          <p:nvPr/>
        </p:nvSpPr>
        <p:spPr>
          <a:xfrm>
            <a:off x="1811575" y="3526888"/>
            <a:ext cx="2855435" cy="2855435"/>
          </a:xfrm>
          <a:custGeom>
            <a:avLst/>
            <a:gdLst/>
            <a:ahLst/>
            <a:cxnLst/>
            <a:rect l="l" t="t" r="r" b="b"/>
            <a:pathLst>
              <a:path w="2855435" h="2855435">
                <a:moveTo>
                  <a:pt x="0" y="0"/>
                </a:moveTo>
                <a:lnTo>
                  <a:pt x="2855434" y="0"/>
                </a:lnTo>
                <a:lnTo>
                  <a:pt x="2855434" y="2855435"/>
                </a:lnTo>
                <a:lnTo>
                  <a:pt x="0" y="2855435"/>
                </a:lnTo>
                <a:lnTo>
                  <a:pt x="0" y="0"/>
                </a:lnTo>
                <a:close/>
              </a:path>
            </a:pathLst>
          </a:custGeom>
          <a:blipFill>
            <a:blip r:embed="rId2"/>
            <a:stretch>
              <a:fillRect/>
            </a:stretch>
          </a:blipFill>
        </p:spPr>
      </p:sp>
      <p:sp>
        <p:nvSpPr>
          <p:cNvPr id="7" name="Freeform 7"/>
          <p:cNvSpPr/>
          <p:nvPr/>
        </p:nvSpPr>
        <p:spPr>
          <a:xfrm>
            <a:off x="1811575" y="6246558"/>
            <a:ext cx="2855435" cy="2855435"/>
          </a:xfrm>
          <a:custGeom>
            <a:avLst/>
            <a:gdLst/>
            <a:ahLst/>
            <a:cxnLst/>
            <a:rect l="l" t="t" r="r" b="b"/>
            <a:pathLst>
              <a:path w="2855435" h="2855435">
                <a:moveTo>
                  <a:pt x="0" y="0"/>
                </a:moveTo>
                <a:lnTo>
                  <a:pt x="2855434" y="0"/>
                </a:lnTo>
                <a:lnTo>
                  <a:pt x="2855434" y="2855434"/>
                </a:lnTo>
                <a:lnTo>
                  <a:pt x="0" y="2855434"/>
                </a:lnTo>
                <a:lnTo>
                  <a:pt x="0" y="0"/>
                </a:lnTo>
                <a:close/>
              </a:path>
            </a:pathLst>
          </a:custGeom>
          <a:blipFill>
            <a:blip r:embed="rId2"/>
            <a:stretch>
              <a:fillRect/>
            </a:stretch>
          </a:blipFill>
        </p:spPr>
      </p:sp>
      <p:sp>
        <p:nvSpPr>
          <p:cNvPr id="8" name="Freeform 8"/>
          <p:cNvSpPr/>
          <p:nvPr/>
        </p:nvSpPr>
        <p:spPr>
          <a:xfrm rot="-515342">
            <a:off x="8893054" y="742300"/>
            <a:ext cx="10464191" cy="6971767"/>
          </a:xfrm>
          <a:custGeom>
            <a:avLst/>
            <a:gdLst/>
            <a:ahLst/>
            <a:cxnLst/>
            <a:rect l="l" t="t" r="r" b="b"/>
            <a:pathLst>
              <a:path w="10464191" h="6971767">
                <a:moveTo>
                  <a:pt x="0" y="0"/>
                </a:moveTo>
                <a:lnTo>
                  <a:pt x="10464191" y="0"/>
                </a:lnTo>
                <a:lnTo>
                  <a:pt x="10464191" y="6971767"/>
                </a:lnTo>
                <a:lnTo>
                  <a:pt x="0" y="6971767"/>
                </a:lnTo>
                <a:lnTo>
                  <a:pt x="0" y="0"/>
                </a:lnTo>
                <a:close/>
              </a:path>
            </a:pathLst>
          </a:custGeom>
          <a:blipFill>
            <a:blip r:embed="rId3"/>
            <a:stretch>
              <a:fillRect/>
            </a:stretch>
          </a:blipFill>
        </p:spPr>
      </p:sp>
      <p:sp>
        <p:nvSpPr>
          <p:cNvPr id="9" name="TextBox 9"/>
          <p:cNvSpPr txBox="1"/>
          <p:nvPr/>
        </p:nvSpPr>
        <p:spPr>
          <a:xfrm>
            <a:off x="1811575" y="2197914"/>
            <a:ext cx="11613435" cy="1283970"/>
          </a:xfrm>
          <a:prstGeom prst="rect">
            <a:avLst/>
          </a:prstGeom>
        </p:spPr>
        <p:txBody>
          <a:bodyPr lIns="0" tIns="0" rIns="0" bIns="0" rtlCol="0" anchor="t">
            <a:spAutoFit/>
          </a:bodyPr>
          <a:lstStyle/>
          <a:p>
            <a:pPr marL="0" lvl="0" indent="0" algn="l">
              <a:lnSpc>
                <a:spcPts val="8640"/>
              </a:lnSpc>
              <a:spcBef>
                <a:spcPct val="0"/>
              </a:spcBef>
            </a:pPr>
            <a:r>
              <a:rPr lang="en-US" sz="12000">
                <a:solidFill>
                  <a:srgbClr val="01E9F8"/>
                </a:solidFill>
                <a:latin typeface="Computer Says No"/>
                <a:ea typeface="Computer Says No"/>
                <a:cs typeface="Computer Says No"/>
                <a:sym typeface="Computer Says No"/>
              </a:rPr>
              <a:t>RESULTS AND ACHIEVEMENTS</a:t>
            </a:r>
          </a:p>
        </p:txBody>
      </p:sp>
      <p:sp>
        <p:nvSpPr>
          <p:cNvPr id="10" name="TextBox 10"/>
          <p:cNvSpPr txBox="1"/>
          <p:nvPr/>
        </p:nvSpPr>
        <p:spPr>
          <a:xfrm>
            <a:off x="1811575" y="3032230"/>
            <a:ext cx="13177115" cy="893271"/>
          </a:xfrm>
          <a:prstGeom prst="rect">
            <a:avLst/>
          </a:prstGeom>
        </p:spPr>
        <p:txBody>
          <a:bodyPr lIns="0" tIns="0" rIns="0" bIns="0" rtlCol="0" anchor="t">
            <a:spAutoFit/>
          </a:bodyPr>
          <a:lstStyle/>
          <a:p>
            <a:pPr algn="l">
              <a:lnSpc>
                <a:spcPts val="3534"/>
              </a:lnSpc>
            </a:pPr>
            <a:r>
              <a:rPr lang="en-US" sz="2181">
                <a:solidFill>
                  <a:srgbClr val="FFFFFF"/>
                </a:solidFill>
                <a:latin typeface="Poppins Light"/>
                <a:ea typeface="Poppins Light"/>
                <a:cs typeface="Poppins Light"/>
                <a:sym typeface="Poppins Light"/>
              </a:rPr>
              <a:t>AI has significantly advanced biosensor technology, leading to impressive results and achievements across various applications. Here are some key highlights: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TextBox 2"/>
          <p:cNvSpPr txBox="1"/>
          <p:nvPr/>
        </p:nvSpPr>
        <p:spPr>
          <a:xfrm>
            <a:off x="1811575" y="4604486"/>
            <a:ext cx="6125528" cy="3808459"/>
          </a:xfrm>
          <a:prstGeom prst="rect">
            <a:avLst/>
          </a:prstGeom>
        </p:spPr>
        <p:txBody>
          <a:bodyPr lIns="0" tIns="0" rIns="0" bIns="0" rtlCol="0" anchor="t">
            <a:spAutoFit/>
          </a:bodyPr>
          <a:lstStyle/>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Introduction</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TRENDS</a:t>
            </a:r>
          </a:p>
          <a:p>
            <a:pPr marL="660796" lvl="1" indent="-330398" algn="l">
              <a:lnSpc>
                <a:spcPts val="4284"/>
              </a:lnSpc>
              <a:buFont typeface="Arial"/>
              <a:buChar char="•"/>
            </a:pPr>
            <a:r>
              <a:rPr lang="en-US" sz="3060">
                <a:solidFill>
                  <a:srgbClr val="FFFFFF"/>
                </a:solidFill>
                <a:latin typeface="Poppins"/>
                <a:ea typeface="Poppins"/>
                <a:cs typeface="Poppins"/>
                <a:sym typeface="Poppins"/>
              </a:rPr>
              <a:t>RESEARCH</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AI in BIOSENSORS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FUTURE OF BIOSENSORS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R&amp;D and Achievements</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Conclusion</a:t>
            </a:r>
          </a:p>
        </p:txBody>
      </p:sp>
      <p:sp>
        <p:nvSpPr>
          <p:cNvPr id="3" name="Freeform 3"/>
          <p:cNvSpPr/>
          <p:nvPr/>
        </p:nvSpPr>
        <p:spPr>
          <a:xfrm>
            <a:off x="14613890" y="-3616454"/>
            <a:ext cx="6754325" cy="6754325"/>
          </a:xfrm>
          <a:custGeom>
            <a:avLst/>
            <a:gdLst/>
            <a:ahLst/>
            <a:cxnLst/>
            <a:rect l="l" t="t" r="r" b="b"/>
            <a:pathLst>
              <a:path w="6754325" h="6754325">
                <a:moveTo>
                  <a:pt x="0" y="0"/>
                </a:moveTo>
                <a:lnTo>
                  <a:pt x="6754325" y="0"/>
                </a:lnTo>
                <a:lnTo>
                  <a:pt x="6754325" y="6754325"/>
                </a:lnTo>
                <a:lnTo>
                  <a:pt x="0" y="6754325"/>
                </a:lnTo>
                <a:lnTo>
                  <a:pt x="0" y="0"/>
                </a:lnTo>
                <a:close/>
              </a:path>
            </a:pathLst>
          </a:custGeom>
          <a:blipFill>
            <a:blip r:embed="rId2"/>
            <a:stretch>
              <a:fillRect/>
            </a:stretch>
          </a:blipFill>
        </p:spPr>
      </p:sp>
      <p:sp>
        <p:nvSpPr>
          <p:cNvPr id="4" name="Freeform 4"/>
          <p:cNvSpPr/>
          <p:nvPr/>
        </p:nvSpPr>
        <p:spPr>
          <a:xfrm>
            <a:off x="-4139444" y="6909837"/>
            <a:ext cx="6754325" cy="6754325"/>
          </a:xfrm>
          <a:custGeom>
            <a:avLst/>
            <a:gdLst/>
            <a:ahLst/>
            <a:cxnLst/>
            <a:rect l="l" t="t" r="r" b="b"/>
            <a:pathLst>
              <a:path w="6754325" h="6754325">
                <a:moveTo>
                  <a:pt x="0" y="0"/>
                </a:moveTo>
                <a:lnTo>
                  <a:pt x="6754325" y="0"/>
                </a:lnTo>
                <a:lnTo>
                  <a:pt x="6754325" y="6754326"/>
                </a:lnTo>
                <a:lnTo>
                  <a:pt x="0" y="6754326"/>
                </a:lnTo>
                <a:lnTo>
                  <a:pt x="0" y="0"/>
                </a:lnTo>
                <a:close/>
              </a:path>
            </a:pathLst>
          </a:custGeom>
          <a:blipFill>
            <a:blip r:embed="rId2"/>
            <a:stretch>
              <a:fillRect/>
            </a:stretch>
          </a:blipFill>
        </p:spPr>
      </p:sp>
      <p:sp>
        <p:nvSpPr>
          <p:cNvPr id="5" name="TextBox 5"/>
          <p:cNvSpPr txBox="1"/>
          <p:nvPr/>
        </p:nvSpPr>
        <p:spPr>
          <a:xfrm>
            <a:off x="2197689" y="2046142"/>
            <a:ext cx="5353298" cy="2379345"/>
          </a:xfrm>
          <a:prstGeom prst="rect">
            <a:avLst/>
          </a:prstGeom>
        </p:spPr>
        <p:txBody>
          <a:bodyPr lIns="0" tIns="0" rIns="0" bIns="0" rtlCol="0" anchor="t">
            <a:spAutoFit/>
          </a:bodyPr>
          <a:lstStyle/>
          <a:p>
            <a:pPr marL="0" lvl="0" indent="0" algn="l">
              <a:lnSpc>
                <a:spcPts val="8640"/>
              </a:lnSpc>
              <a:spcBef>
                <a:spcPct val="0"/>
              </a:spcBef>
            </a:pPr>
            <a:r>
              <a:rPr lang="en-US" sz="12000">
                <a:solidFill>
                  <a:srgbClr val="0FFFFA"/>
                </a:solidFill>
                <a:latin typeface="Computer Says No"/>
                <a:ea typeface="Computer Says No"/>
                <a:cs typeface="Computer Says No"/>
                <a:sym typeface="Computer Says No"/>
              </a:rPr>
              <a:t>TABLE OF CONTENTS</a:t>
            </a:r>
          </a:p>
        </p:txBody>
      </p:sp>
      <p:sp>
        <p:nvSpPr>
          <p:cNvPr id="6" name="TextBox 6"/>
          <p:cNvSpPr txBox="1"/>
          <p:nvPr/>
        </p:nvSpPr>
        <p:spPr>
          <a:xfrm>
            <a:off x="8411483" y="4604486"/>
            <a:ext cx="1062692" cy="3808459"/>
          </a:xfrm>
          <a:prstGeom prst="rect">
            <a:avLst/>
          </a:prstGeom>
        </p:spPr>
        <p:txBody>
          <a:bodyPr lIns="0" tIns="0" rIns="0" bIns="0" rtlCol="0" anchor="t">
            <a:spAutoFit/>
          </a:bodyPr>
          <a:lstStyle/>
          <a:p>
            <a:pPr algn="r">
              <a:lnSpc>
                <a:spcPts val="4284"/>
              </a:lnSpc>
            </a:pPr>
            <a:r>
              <a:rPr lang="en-US" sz="3060">
                <a:solidFill>
                  <a:srgbClr val="FFFFFF"/>
                </a:solidFill>
                <a:latin typeface="Poppins"/>
                <a:ea typeface="Poppins"/>
                <a:cs typeface="Poppins"/>
                <a:sym typeface="Poppins"/>
              </a:rPr>
              <a:t>01</a:t>
            </a:r>
          </a:p>
          <a:p>
            <a:pPr algn="r">
              <a:lnSpc>
                <a:spcPts val="4284"/>
              </a:lnSpc>
            </a:pPr>
            <a:r>
              <a:rPr lang="en-US" sz="3060">
                <a:solidFill>
                  <a:srgbClr val="FFFFFF"/>
                </a:solidFill>
                <a:latin typeface="Poppins"/>
                <a:ea typeface="Poppins"/>
                <a:cs typeface="Poppins"/>
                <a:sym typeface="Poppins"/>
              </a:rPr>
              <a:t>02</a:t>
            </a:r>
          </a:p>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a:p>
            <a:pPr algn="r">
              <a:lnSpc>
                <a:spcPts val="4284"/>
              </a:lnSpc>
            </a:pPr>
            <a:r>
              <a:rPr lang="en-US" sz="3060">
                <a:solidFill>
                  <a:srgbClr val="FFFFFF"/>
                </a:solidFill>
                <a:latin typeface="Poppins"/>
                <a:ea typeface="Poppins"/>
                <a:cs typeface="Poppins"/>
                <a:sym typeface="Poppins"/>
              </a:rPr>
              <a:t>05</a:t>
            </a:r>
          </a:p>
          <a:p>
            <a:pPr algn="r">
              <a:lnSpc>
                <a:spcPts val="4284"/>
              </a:lnSpc>
            </a:pPr>
            <a:r>
              <a:rPr lang="en-US" sz="3060">
                <a:solidFill>
                  <a:srgbClr val="FFFFFF"/>
                </a:solidFill>
                <a:latin typeface="Poppins"/>
                <a:ea typeface="Poppins"/>
                <a:cs typeface="Poppins"/>
                <a:sym typeface="Poppins"/>
              </a:rPr>
              <a:t>06</a:t>
            </a:r>
          </a:p>
          <a:p>
            <a:pPr algn="r">
              <a:lnSpc>
                <a:spcPts val="4284"/>
              </a:lnSpc>
            </a:pPr>
            <a:r>
              <a:rPr lang="en-US" sz="3060">
                <a:solidFill>
                  <a:srgbClr val="FFFFFF"/>
                </a:solidFill>
                <a:latin typeface="Poppins"/>
                <a:ea typeface="Poppins"/>
                <a:cs typeface="Poppins"/>
                <a:sym typeface="Poppins"/>
              </a:rPr>
              <a:t>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Freeform 2"/>
          <p:cNvSpPr/>
          <p:nvPr/>
        </p:nvSpPr>
        <p:spPr>
          <a:xfrm>
            <a:off x="11380302" y="5040694"/>
            <a:ext cx="10492611" cy="10492611"/>
          </a:xfrm>
          <a:custGeom>
            <a:avLst/>
            <a:gdLst/>
            <a:ahLst/>
            <a:cxnLst/>
            <a:rect l="l" t="t" r="r" b="b"/>
            <a:pathLst>
              <a:path w="10492611" h="10492611">
                <a:moveTo>
                  <a:pt x="0" y="0"/>
                </a:moveTo>
                <a:lnTo>
                  <a:pt x="10492611" y="0"/>
                </a:lnTo>
                <a:lnTo>
                  <a:pt x="10492611" y="10492612"/>
                </a:lnTo>
                <a:lnTo>
                  <a:pt x="0" y="10492612"/>
                </a:lnTo>
                <a:lnTo>
                  <a:pt x="0" y="0"/>
                </a:lnTo>
                <a:close/>
              </a:path>
            </a:pathLst>
          </a:custGeom>
          <a:blipFill>
            <a:blip r:embed="rId2"/>
            <a:stretch>
              <a:fillRect/>
            </a:stretch>
          </a:blipFill>
        </p:spPr>
      </p:sp>
      <p:sp>
        <p:nvSpPr>
          <p:cNvPr id="3" name="Freeform 3"/>
          <p:cNvSpPr/>
          <p:nvPr/>
        </p:nvSpPr>
        <p:spPr>
          <a:xfrm>
            <a:off x="-2643079" y="5143500"/>
            <a:ext cx="10492611" cy="10492611"/>
          </a:xfrm>
          <a:custGeom>
            <a:avLst/>
            <a:gdLst/>
            <a:ahLst/>
            <a:cxnLst/>
            <a:rect l="l" t="t" r="r" b="b"/>
            <a:pathLst>
              <a:path w="10492611" h="10492611">
                <a:moveTo>
                  <a:pt x="0" y="0"/>
                </a:moveTo>
                <a:lnTo>
                  <a:pt x="10492612" y="0"/>
                </a:lnTo>
                <a:lnTo>
                  <a:pt x="10492612" y="10492611"/>
                </a:lnTo>
                <a:lnTo>
                  <a:pt x="0" y="10492611"/>
                </a:lnTo>
                <a:lnTo>
                  <a:pt x="0" y="0"/>
                </a:lnTo>
                <a:close/>
              </a:path>
            </a:pathLst>
          </a:custGeom>
          <a:blipFill>
            <a:blip r:embed="rId2"/>
            <a:stretch>
              <a:fillRect/>
            </a:stretch>
          </a:blipFill>
        </p:spPr>
      </p:sp>
      <p:sp>
        <p:nvSpPr>
          <p:cNvPr id="4" name="TextBox 4"/>
          <p:cNvSpPr txBox="1"/>
          <p:nvPr/>
        </p:nvSpPr>
        <p:spPr>
          <a:xfrm>
            <a:off x="4236335" y="2993444"/>
            <a:ext cx="9815331" cy="4832363"/>
          </a:xfrm>
          <a:prstGeom prst="rect">
            <a:avLst/>
          </a:prstGeom>
        </p:spPr>
        <p:txBody>
          <a:bodyPr lIns="0" tIns="0" rIns="0" bIns="0" rtlCol="0" anchor="t">
            <a:spAutoFit/>
          </a:bodyPr>
          <a:lstStyle/>
          <a:p>
            <a:pPr marL="0" lvl="0" indent="0" algn="ctr">
              <a:lnSpc>
                <a:spcPts val="17655"/>
              </a:lnSpc>
            </a:pPr>
            <a:r>
              <a:rPr lang="en-US" sz="23858" spc="1073">
                <a:solidFill>
                  <a:srgbClr val="01E9F8"/>
                </a:solidFill>
                <a:latin typeface="Computer Says No"/>
                <a:ea typeface="Computer Says No"/>
                <a:cs typeface="Computer Says No"/>
                <a:sym typeface="Computer Says No"/>
              </a:rPr>
              <a:t>THANK YOU!</a:t>
            </a:r>
          </a:p>
        </p:txBody>
      </p:sp>
      <p:sp>
        <p:nvSpPr>
          <p:cNvPr id="5" name="Freeform 5"/>
          <p:cNvSpPr/>
          <p:nvPr/>
        </p:nvSpPr>
        <p:spPr>
          <a:xfrm>
            <a:off x="13499027" y="2975221"/>
            <a:ext cx="4788973" cy="7201464"/>
          </a:xfrm>
          <a:custGeom>
            <a:avLst/>
            <a:gdLst/>
            <a:ahLst/>
            <a:cxnLst/>
            <a:rect l="l" t="t" r="r" b="b"/>
            <a:pathLst>
              <a:path w="4788973" h="7201464">
                <a:moveTo>
                  <a:pt x="0" y="0"/>
                </a:moveTo>
                <a:lnTo>
                  <a:pt x="4788973" y="0"/>
                </a:lnTo>
                <a:lnTo>
                  <a:pt x="4788973" y="7201464"/>
                </a:lnTo>
                <a:lnTo>
                  <a:pt x="0" y="7201464"/>
                </a:lnTo>
                <a:lnTo>
                  <a:pt x="0" y="0"/>
                </a:lnTo>
                <a:close/>
              </a:path>
            </a:pathLst>
          </a:custGeom>
          <a:blipFill>
            <a:blip r:embed="rId3"/>
            <a:stretch>
              <a:fillRect/>
            </a:stretch>
          </a:blipFill>
        </p:spPr>
      </p:sp>
      <p:sp>
        <p:nvSpPr>
          <p:cNvPr id="6" name="Freeform 6"/>
          <p:cNvSpPr/>
          <p:nvPr/>
        </p:nvSpPr>
        <p:spPr>
          <a:xfrm flipH="1">
            <a:off x="0" y="3085536"/>
            <a:ext cx="4788973" cy="7201464"/>
          </a:xfrm>
          <a:custGeom>
            <a:avLst/>
            <a:gdLst/>
            <a:ahLst/>
            <a:cxnLst/>
            <a:rect l="l" t="t" r="r" b="b"/>
            <a:pathLst>
              <a:path w="4788973" h="7201464">
                <a:moveTo>
                  <a:pt x="4788973" y="0"/>
                </a:moveTo>
                <a:lnTo>
                  <a:pt x="0" y="0"/>
                </a:lnTo>
                <a:lnTo>
                  <a:pt x="0" y="7201464"/>
                </a:lnTo>
                <a:lnTo>
                  <a:pt x="4788973" y="7201464"/>
                </a:lnTo>
                <a:lnTo>
                  <a:pt x="4788973"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TextBox 2"/>
          <p:cNvSpPr txBox="1"/>
          <p:nvPr/>
        </p:nvSpPr>
        <p:spPr>
          <a:xfrm>
            <a:off x="1800273" y="2362540"/>
            <a:ext cx="12076757" cy="1313279"/>
          </a:xfrm>
          <a:prstGeom prst="rect">
            <a:avLst/>
          </a:prstGeom>
        </p:spPr>
        <p:txBody>
          <a:bodyPr lIns="0" tIns="0" rIns="0" bIns="0" rtlCol="0" anchor="t">
            <a:spAutoFit/>
          </a:bodyPr>
          <a:lstStyle/>
          <a:p>
            <a:pPr algn="l">
              <a:lnSpc>
                <a:spcPts val="2632"/>
              </a:lnSpc>
            </a:pPr>
            <a:r>
              <a:rPr lang="en-US" sz="1880">
                <a:solidFill>
                  <a:srgbClr val="FFFFFF"/>
                </a:solidFill>
                <a:latin typeface="Poppins Light"/>
                <a:ea typeface="Poppins Light"/>
                <a:cs typeface="Poppins Light"/>
                <a:sym typeface="Poppins Light"/>
              </a:rPr>
              <a:t>Biosensors represent a revolutionary intersection of biology, electronics, and data science, enabling real-time detection and analysis of biological parameters. These sophisticated devices combine biological recognition elements with advanced transduction mechanisms to convert molecular interactions into measurable electrical or optical signals.</a:t>
            </a:r>
          </a:p>
        </p:txBody>
      </p:sp>
      <p:sp>
        <p:nvSpPr>
          <p:cNvPr id="3" name="AutoShape 3"/>
          <p:cNvSpPr/>
          <p:nvPr/>
        </p:nvSpPr>
        <p:spPr>
          <a:xfrm flipV="1">
            <a:off x="1790800" y="5097769"/>
            <a:ext cx="6232860" cy="17157"/>
          </a:xfrm>
          <a:prstGeom prst="line">
            <a:avLst/>
          </a:prstGeom>
          <a:ln w="38100" cap="flat">
            <a:solidFill>
              <a:srgbClr val="FFFFFF"/>
            </a:solidFill>
            <a:prstDash val="solid"/>
            <a:headEnd type="none" w="sm" len="sm"/>
            <a:tailEnd type="none" w="sm" len="sm"/>
          </a:ln>
        </p:spPr>
      </p:sp>
      <p:sp>
        <p:nvSpPr>
          <p:cNvPr id="4" name="TextBox 4"/>
          <p:cNvSpPr txBox="1"/>
          <p:nvPr/>
        </p:nvSpPr>
        <p:spPr>
          <a:xfrm>
            <a:off x="1754433" y="5243836"/>
            <a:ext cx="10896453" cy="888662"/>
          </a:xfrm>
          <a:prstGeom prst="rect">
            <a:avLst/>
          </a:prstGeom>
        </p:spPr>
        <p:txBody>
          <a:bodyPr lIns="0" tIns="0" rIns="0" bIns="0" rtlCol="0" anchor="t">
            <a:spAutoFit/>
          </a:bodyPr>
          <a:lstStyle/>
          <a:p>
            <a:pPr algn="l">
              <a:lnSpc>
                <a:spcPts val="3446"/>
              </a:lnSpc>
            </a:pPr>
            <a:r>
              <a:rPr lang="en-US" sz="2461" b="1">
                <a:solidFill>
                  <a:srgbClr val="FFFFFF"/>
                </a:solidFill>
                <a:latin typeface="Poppins Medium"/>
                <a:ea typeface="Poppins Medium"/>
                <a:cs typeface="Poppins Medium"/>
                <a:sym typeface="Poppins Medium"/>
              </a:rPr>
              <a:t>Bio nano sensors leverage nanotechnology to dramatically improve sensing capabilities:</a:t>
            </a:r>
          </a:p>
        </p:txBody>
      </p:sp>
      <p:sp>
        <p:nvSpPr>
          <p:cNvPr id="5" name="TextBox 5"/>
          <p:cNvSpPr txBox="1"/>
          <p:nvPr/>
        </p:nvSpPr>
        <p:spPr>
          <a:xfrm>
            <a:off x="1800273" y="6075347"/>
            <a:ext cx="7176384" cy="2009632"/>
          </a:xfrm>
          <a:prstGeom prst="rect">
            <a:avLst/>
          </a:prstGeom>
        </p:spPr>
        <p:txBody>
          <a:bodyPr lIns="0" tIns="0" rIns="0" bIns="0" rtlCol="0" anchor="t">
            <a:spAutoFit/>
          </a:bodyPr>
          <a:lstStyle/>
          <a:p>
            <a:pPr marL="406027" lvl="1" indent="-203013" algn="l">
              <a:lnSpc>
                <a:spcPts val="2632"/>
              </a:lnSpc>
              <a:buFont typeface="Arial"/>
              <a:buChar char="•"/>
            </a:pPr>
            <a:r>
              <a:rPr lang="en-US" sz="1880" b="1">
                <a:solidFill>
                  <a:srgbClr val="FFFFFF"/>
                </a:solidFill>
                <a:latin typeface="Poppins Bold"/>
                <a:ea typeface="Poppins Bold"/>
                <a:cs typeface="Poppins Bold"/>
                <a:sym typeface="Poppins Bold"/>
              </a:rPr>
              <a:t>Nanoscale materials (graphene, carbon nanotubes)</a:t>
            </a:r>
          </a:p>
          <a:p>
            <a:pPr marL="406027" lvl="1" indent="-203013" algn="l">
              <a:lnSpc>
                <a:spcPts val="2632"/>
              </a:lnSpc>
              <a:buFont typeface="Arial"/>
              <a:buChar char="•"/>
            </a:pPr>
            <a:r>
              <a:rPr lang="en-US" sz="1880" b="1">
                <a:solidFill>
                  <a:srgbClr val="FFFFFF"/>
                </a:solidFill>
                <a:latin typeface="Poppins Bold"/>
                <a:ea typeface="Poppins Bold"/>
                <a:cs typeface="Poppins Bold"/>
                <a:sym typeface="Poppins Bold"/>
              </a:rPr>
              <a:t>Enhanced sensitivity at molecular levels</a:t>
            </a:r>
          </a:p>
          <a:p>
            <a:pPr marL="406027" lvl="1" indent="-203013" algn="l">
              <a:lnSpc>
                <a:spcPts val="2632"/>
              </a:lnSpc>
              <a:buFont typeface="Arial"/>
              <a:buChar char="•"/>
            </a:pPr>
            <a:r>
              <a:rPr lang="en-US" sz="1880" b="1">
                <a:solidFill>
                  <a:srgbClr val="FFFFFF"/>
                </a:solidFill>
                <a:latin typeface="Poppins Bold"/>
                <a:ea typeface="Poppins Bold"/>
                <a:cs typeface="Poppins Bold"/>
                <a:sym typeface="Poppins Bold"/>
              </a:rPr>
              <a:t>Reduced sample requirements</a:t>
            </a:r>
          </a:p>
          <a:p>
            <a:pPr marL="406027" lvl="1" indent="-203013" algn="l">
              <a:lnSpc>
                <a:spcPts val="2632"/>
              </a:lnSpc>
              <a:buFont typeface="Arial"/>
              <a:buChar char="•"/>
            </a:pPr>
            <a:r>
              <a:rPr lang="en-US" sz="1880" b="1">
                <a:solidFill>
                  <a:srgbClr val="FFFFFF"/>
                </a:solidFill>
                <a:latin typeface="Poppins Bold"/>
                <a:ea typeface="Poppins Bold"/>
                <a:cs typeface="Poppins Bold"/>
                <a:sym typeface="Poppins Bold"/>
              </a:rPr>
              <a:t>Faster response times</a:t>
            </a:r>
          </a:p>
          <a:p>
            <a:pPr marL="406027" lvl="1" indent="-203013" algn="l">
              <a:lnSpc>
                <a:spcPts val="2632"/>
              </a:lnSpc>
              <a:buFont typeface="Arial"/>
              <a:buChar char="•"/>
            </a:pPr>
            <a:r>
              <a:rPr lang="en-US" sz="1880" b="1">
                <a:solidFill>
                  <a:srgbClr val="FFFFFF"/>
                </a:solidFill>
                <a:latin typeface="Poppins Bold"/>
                <a:ea typeface="Poppins Bold"/>
                <a:cs typeface="Poppins Bold"/>
                <a:sym typeface="Poppins Bold"/>
              </a:rPr>
              <a:t>Potential for single-molecule detection</a:t>
            </a:r>
          </a:p>
          <a:p>
            <a:pPr algn="l">
              <a:lnSpc>
                <a:spcPts val="2632"/>
              </a:lnSpc>
            </a:pPr>
            <a:endParaRPr lang="en-US" sz="1880" b="1">
              <a:solidFill>
                <a:srgbClr val="FFFFFF"/>
              </a:solidFill>
              <a:latin typeface="Poppins Bold"/>
              <a:ea typeface="Poppins Bold"/>
              <a:cs typeface="Poppins Bold"/>
              <a:sym typeface="Poppins Bold"/>
            </a:endParaRPr>
          </a:p>
        </p:txBody>
      </p:sp>
      <p:sp>
        <p:nvSpPr>
          <p:cNvPr id="6" name="Freeform 6"/>
          <p:cNvSpPr/>
          <p:nvPr/>
        </p:nvSpPr>
        <p:spPr>
          <a:xfrm rot="-480106">
            <a:off x="10988415" y="455242"/>
            <a:ext cx="7250950" cy="10155297"/>
          </a:xfrm>
          <a:custGeom>
            <a:avLst/>
            <a:gdLst/>
            <a:ahLst/>
            <a:cxnLst/>
            <a:rect l="l" t="t" r="r" b="b"/>
            <a:pathLst>
              <a:path w="7250950" h="10155297">
                <a:moveTo>
                  <a:pt x="0" y="0"/>
                </a:moveTo>
                <a:lnTo>
                  <a:pt x="7250950" y="0"/>
                </a:lnTo>
                <a:lnTo>
                  <a:pt x="7250950" y="10155297"/>
                </a:lnTo>
                <a:lnTo>
                  <a:pt x="0" y="10155297"/>
                </a:lnTo>
                <a:lnTo>
                  <a:pt x="0" y="0"/>
                </a:lnTo>
                <a:close/>
              </a:path>
            </a:pathLst>
          </a:custGeom>
          <a:blipFill>
            <a:blip r:embed="rId2"/>
            <a:stretch>
              <a:fillRect r="-110213"/>
            </a:stretch>
          </a:blipFill>
        </p:spPr>
      </p:sp>
      <p:sp>
        <p:nvSpPr>
          <p:cNvPr id="7" name="Freeform 7"/>
          <p:cNvSpPr/>
          <p:nvPr/>
        </p:nvSpPr>
        <p:spPr>
          <a:xfrm>
            <a:off x="14613890" y="-3616454"/>
            <a:ext cx="6754325" cy="6754325"/>
          </a:xfrm>
          <a:custGeom>
            <a:avLst/>
            <a:gdLst/>
            <a:ahLst/>
            <a:cxnLst/>
            <a:rect l="l" t="t" r="r" b="b"/>
            <a:pathLst>
              <a:path w="6754325" h="6754325">
                <a:moveTo>
                  <a:pt x="0" y="0"/>
                </a:moveTo>
                <a:lnTo>
                  <a:pt x="6754325" y="0"/>
                </a:lnTo>
                <a:lnTo>
                  <a:pt x="6754325" y="6754325"/>
                </a:lnTo>
                <a:lnTo>
                  <a:pt x="0" y="6754325"/>
                </a:lnTo>
                <a:lnTo>
                  <a:pt x="0" y="0"/>
                </a:lnTo>
                <a:close/>
              </a:path>
            </a:pathLst>
          </a:custGeom>
          <a:blipFill>
            <a:blip r:embed="rId3"/>
            <a:stretch>
              <a:fillRect/>
            </a:stretch>
          </a:blipFill>
        </p:spPr>
      </p:sp>
      <p:sp>
        <p:nvSpPr>
          <p:cNvPr id="8" name="TextBox 8"/>
          <p:cNvSpPr txBox="1"/>
          <p:nvPr/>
        </p:nvSpPr>
        <p:spPr>
          <a:xfrm>
            <a:off x="1811575" y="1755803"/>
            <a:ext cx="16476425" cy="744474"/>
          </a:xfrm>
          <a:prstGeom prst="rect">
            <a:avLst/>
          </a:prstGeom>
        </p:spPr>
        <p:txBody>
          <a:bodyPr lIns="0" tIns="0" rIns="0" bIns="0" rtlCol="0" anchor="t">
            <a:spAutoFit/>
          </a:bodyPr>
          <a:lstStyle/>
          <a:p>
            <a:pPr marL="0" lvl="0" indent="0" algn="l">
              <a:lnSpc>
                <a:spcPts val="4968"/>
              </a:lnSpc>
              <a:spcBef>
                <a:spcPct val="0"/>
              </a:spcBef>
            </a:pPr>
            <a:r>
              <a:rPr lang="en-US" sz="6900">
                <a:solidFill>
                  <a:srgbClr val="0FFFFA"/>
                </a:solidFill>
                <a:latin typeface="Computer Says No"/>
                <a:ea typeface="Computer Says No"/>
                <a:cs typeface="Computer Says No"/>
                <a:sym typeface="Computer Says No"/>
              </a:rPr>
              <a:t>BIOSENSORS, BIONANOSENSORS, &amp; AI: AN INTEGRATIVE OVERVIEW</a:t>
            </a:r>
          </a:p>
        </p:txBody>
      </p:sp>
      <p:sp>
        <p:nvSpPr>
          <p:cNvPr id="9" name="TextBox 9"/>
          <p:cNvSpPr txBox="1"/>
          <p:nvPr/>
        </p:nvSpPr>
        <p:spPr>
          <a:xfrm>
            <a:off x="1800273" y="658177"/>
            <a:ext cx="6522771" cy="1283970"/>
          </a:xfrm>
          <a:prstGeom prst="rect">
            <a:avLst/>
          </a:prstGeom>
        </p:spPr>
        <p:txBody>
          <a:bodyPr lIns="0" tIns="0" rIns="0" bIns="0" rtlCol="0" anchor="t">
            <a:spAutoFit/>
          </a:bodyPr>
          <a:lstStyle/>
          <a:p>
            <a:pPr marL="0" lvl="0" indent="0" algn="l">
              <a:lnSpc>
                <a:spcPts val="8640"/>
              </a:lnSpc>
              <a:spcBef>
                <a:spcPct val="0"/>
              </a:spcBef>
            </a:pPr>
            <a:r>
              <a:rPr lang="en-US" sz="12000">
                <a:solidFill>
                  <a:srgbClr val="0FFFFA"/>
                </a:solidFill>
                <a:latin typeface="Computer Says No"/>
                <a:ea typeface="Computer Says No"/>
                <a:cs typeface="Computer Says No"/>
                <a:sym typeface="Computer Says No"/>
              </a:rPr>
              <a:t>INTRODUCTION</a:t>
            </a:r>
          </a:p>
        </p:txBody>
      </p:sp>
      <p:sp>
        <p:nvSpPr>
          <p:cNvPr id="10" name="TextBox 10"/>
          <p:cNvSpPr txBox="1"/>
          <p:nvPr/>
        </p:nvSpPr>
        <p:spPr>
          <a:xfrm>
            <a:off x="1800273" y="3828219"/>
            <a:ext cx="12371240" cy="1373124"/>
          </a:xfrm>
          <a:prstGeom prst="rect">
            <a:avLst/>
          </a:prstGeom>
        </p:spPr>
        <p:txBody>
          <a:bodyPr lIns="0" tIns="0" rIns="0" bIns="0" rtlCol="0" anchor="t">
            <a:spAutoFit/>
          </a:bodyPr>
          <a:lstStyle/>
          <a:p>
            <a:pPr marL="0" lvl="0" indent="0" algn="l">
              <a:lnSpc>
                <a:spcPts val="4968"/>
              </a:lnSpc>
              <a:spcBef>
                <a:spcPct val="0"/>
              </a:spcBef>
            </a:pPr>
            <a:r>
              <a:rPr lang="en-US" sz="6900">
                <a:solidFill>
                  <a:srgbClr val="0FFFFA"/>
                </a:solidFill>
                <a:latin typeface="Computer Says No"/>
                <a:ea typeface="Computer Says No"/>
                <a:cs typeface="Computer Says No"/>
                <a:sym typeface="Computer Says No"/>
              </a:rPr>
              <a:t>BIO NANO SENSORS: MINIATURIZATION AND ENHANCED SENSITIVITY</a:t>
            </a:r>
          </a:p>
        </p:txBody>
      </p:sp>
      <p:sp>
        <p:nvSpPr>
          <p:cNvPr id="11" name="TextBox 11"/>
          <p:cNvSpPr txBox="1"/>
          <p:nvPr/>
        </p:nvSpPr>
        <p:spPr>
          <a:xfrm>
            <a:off x="1800273" y="7878444"/>
            <a:ext cx="12371240" cy="744474"/>
          </a:xfrm>
          <a:prstGeom prst="rect">
            <a:avLst/>
          </a:prstGeom>
        </p:spPr>
        <p:txBody>
          <a:bodyPr lIns="0" tIns="0" rIns="0" bIns="0" rtlCol="0" anchor="t">
            <a:spAutoFit/>
          </a:bodyPr>
          <a:lstStyle/>
          <a:p>
            <a:pPr marL="0" lvl="0" indent="0" algn="l">
              <a:lnSpc>
                <a:spcPts val="4968"/>
              </a:lnSpc>
              <a:spcBef>
                <a:spcPct val="0"/>
              </a:spcBef>
            </a:pPr>
            <a:r>
              <a:rPr lang="en-US" sz="6900">
                <a:solidFill>
                  <a:srgbClr val="0FFFFA"/>
                </a:solidFill>
                <a:latin typeface="Computer Says No"/>
                <a:ea typeface="Computer Says No"/>
                <a:cs typeface="Computer Says No"/>
                <a:sym typeface="Computer Says No"/>
              </a:rPr>
              <a:t>AI INTEGRATION IN BIOSENSING</a:t>
            </a:r>
          </a:p>
        </p:txBody>
      </p:sp>
      <p:sp>
        <p:nvSpPr>
          <p:cNvPr id="12" name="TextBox 12"/>
          <p:cNvSpPr txBox="1"/>
          <p:nvPr/>
        </p:nvSpPr>
        <p:spPr>
          <a:xfrm>
            <a:off x="1800273" y="8321772"/>
            <a:ext cx="11740385" cy="1342882"/>
          </a:xfrm>
          <a:prstGeom prst="rect">
            <a:avLst/>
          </a:prstGeom>
        </p:spPr>
        <p:txBody>
          <a:bodyPr lIns="0" tIns="0" rIns="0" bIns="0" rtlCol="0" anchor="t">
            <a:spAutoFit/>
          </a:bodyPr>
          <a:lstStyle/>
          <a:p>
            <a:pPr algn="l">
              <a:lnSpc>
                <a:spcPts val="2632"/>
              </a:lnSpc>
            </a:pPr>
            <a:r>
              <a:rPr lang="en-US" sz="1880" b="1">
                <a:solidFill>
                  <a:srgbClr val="FFFFFF"/>
                </a:solidFill>
                <a:latin typeface="Poppins Bold"/>
                <a:ea typeface="Poppins Bold"/>
                <a:cs typeface="Poppins Bold"/>
                <a:sym typeface="Poppins Bold"/>
              </a:rPr>
              <a:t>Data Processing</a:t>
            </a:r>
          </a:p>
          <a:p>
            <a:pPr algn="l">
              <a:lnSpc>
                <a:spcPts val="2632"/>
              </a:lnSpc>
            </a:pPr>
            <a:r>
              <a:rPr lang="en-US" sz="1880" b="1">
                <a:solidFill>
                  <a:srgbClr val="FFFFFF"/>
                </a:solidFill>
                <a:latin typeface="Poppins Bold"/>
                <a:ea typeface="Poppins Bold"/>
                <a:cs typeface="Poppins Bold"/>
                <a:sym typeface="Poppins Bold"/>
              </a:rPr>
              <a:t>Adaptive Learning</a:t>
            </a:r>
          </a:p>
          <a:p>
            <a:pPr algn="l">
              <a:lnSpc>
                <a:spcPts val="2632"/>
              </a:lnSpc>
            </a:pPr>
            <a:r>
              <a:rPr lang="en-US" sz="1880" b="1">
                <a:solidFill>
                  <a:srgbClr val="FFFFFF"/>
                </a:solidFill>
                <a:latin typeface="Poppins Bold"/>
                <a:ea typeface="Poppins Bold"/>
                <a:cs typeface="Poppins Bold"/>
                <a:sym typeface="Poppins Bold"/>
              </a:rPr>
              <a:t>Advanced Applications</a:t>
            </a:r>
          </a:p>
          <a:p>
            <a:pPr algn="l">
              <a:lnSpc>
                <a:spcPts val="2632"/>
              </a:lnSpc>
            </a:pPr>
            <a:r>
              <a:rPr lang="en-US" sz="1880" b="1">
                <a:solidFill>
                  <a:srgbClr val="FFFFFF"/>
                </a:solidFill>
                <a:latin typeface="Poppins Bold"/>
                <a:ea typeface="Poppins Bold"/>
                <a:cs typeface="Poppins Bold"/>
                <a:sym typeface="Poppins Bold"/>
              </a:rPr>
              <a:t>Emerging Technological Convergence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AutoShape 2"/>
          <p:cNvSpPr/>
          <p:nvPr/>
        </p:nvSpPr>
        <p:spPr>
          <a:xfrm flipV="1">
            <a:off x="1790852" y="3567960"/>
            <a:ext cx="6232860" cy="17157"/>
          </a:xfrm>
          <a:prstGeom prst="line">
            <a:avLst/>
          </a:prstGeom>
          <a:ln w="38100" cap="flat">
            <a:solidFill>
              <a:srgbClr val="FFFFFF"/>
            </a:solidFill>
            <a:prstDash val="solid"/>
            <a:headEnd type="none" w="sm" len="sm"/>
            <a:tailEnd type="none" w="sm" len="sm"/>
          </a:ln>
        </p:spPr>
      </p:sp>
      <p:sp>
        <p:nvSpPr>
          <p:cNvPr id="3" name="Freeform 3"/>
          <p:cNvSpPr/>
          <p:nvPr/>
        </p:nvSpPr>
        <p:spPr>
          <a:xfrm rot="-480106">
            <a:off x="10988415" y="455242"/>
            <a:ext cx="7250950" cy="10155297"/>
          </a:xfrm>
          <a:custGeom>
            <a:avLst/>
            <a:gdLst/>
            <a:ahLst/>
            <a:cxnLst/>
            <a:rect l="l" t="t" r="r" b="b"/>
            <a:pathLst>
              <a:path w="7250950" h="10155297">
                <a:moveTo>
                  <a:pt x="0" y="0"/>
                </a:moveTo>
                <a:lnTo>
                  <a:pt x="7250950" y="0"/>
                </a:lnTo>
                <a:lnTo>
                  <a:pt x="7250950" y="10155297"/>
                </a:lnTo>
                <a:lnTo>
                  <a:pt x="0" y="10155297"/>
                </a:lnTo>
                <a:lnTo>
                  <a:pt x="0" y="0"/>
                </a:lnTo>
                <a:close/>
              </a:path>
            </a:pathLst>
          </a:custGeom>
          <a:blipFill>
            <a:blip r:embed="rId2"/>
            <a:stretch>
              <a:fillRect r="-110213"/>
            </a:stretch>
          </a:blipFill>
        </p:spPr>
      </p:sp>
      <p:sp>
        <p:nvSpPr>
          <p:cNvPr id="4" name="Freeform 4"/>
          <p:cNvSpPr/>
          <p:nvPr/>
        </p:nvSpPr>
        <p:spPr>
          <a:xfrm>
            <a:off x="14613890" y="-3616454"/>
            <a:ext cx="6754325" cy="6754325"/>
          </a:xfrm>
          <a:custGeom>
            <a:avLst/>
            <a:gdLst/>
            <a:ahLst/>
            <a:cxnLst/>
            <a:rect l="l" t="t" r="r" b="b"/>
            <a:pathLst>
              <a:path w="6754325" h="6754325">
                <a:moveTo>
                  <a:pt x="0" y="0"/>
                </a:moveTo>
                <a:lnTo>
                  <a:pt x="6754325" y="0"/>
                </a:lnTo>
                <a:lnTo>
                  <a:pt x="6754325" y="6754325"/>
                </a:lnTo>
                <a:lnTo>
                  <a:pt x="0" y="6754325"/>
                </a:lnTo>
                <a:lnTo>
                  <a:pt x="0" y="0"/>
                </a:lnTo>
                <a:close/>
              </a:path>
            </a:pathLst>
          </a:custGeom>
          <a:blipFill>
            <a:blip r:embed="rId3"/>
            <a:stretch>
              <a:fillRect/>
            </a:stretch>
          </a:blipFill>
        </p:spPr>
      </p:sp>
      <p:sp>
        <p:nvSpPr>
          <p:cNvPr id="5" name="TextBox 5"/>
          <p:cNvSpPr txBox="1"/>
          <p:nvPr/>
        </p:nvSpPr>
        <p:spPr>
          <a:xfrm>
            <a:off x="1800273" y="658177"/>
            <a:ext cx="6522771" cy="1283970"/>
          </a:xfrm>
          <a:prstGeom prst="rect">
            <a:avLst/>
          </a:prstGeom>
        </p:spPr>
        <p:txBody>
          <a:bodyPr lIns="0" tIns="0" rIns="0" bIns="0" rtlCol="0" anchor="t">
            <a:spAutoFit/>
          </a:bodyPr>
          <a:lstStyle/>
          <a:p>
            <a:pPr marL="0" lvl="0" indent="0" algn="l">
              <a:lnSpc>
                <a:spcPts val="8640"/>
              </a:lnSpc>
              <a:spcBef>
                <a:spcPct val="0"/>
              </a:spcBef>
            </a:pPr>
            <a:r>
              <a:rPr lang="en-US" sz="12000">
                <a:solidFill>
                  <a:srgbClr val="0FFFFA"/>
                </a:solidFill>
                <a:latin typeface="Computer Says No"/>
                <a:ea typeface="Computer Says No"/>
                <a:cs typeface="Computer Says No"/>
                <a:sym typeface="Computer Says No"/>
              </a:rPr>
              <a:t>INTRODUCTION</a:t>
            </a:r>
          </a:p>
        </p:txBody>
      </p:sp>
      <p:sp>
        <p:nvSpPr>
          <p:cNvPr id="6" name="TextBox 6"/>
          <p:cNvSpPr txBox="1"/>
          <p:nvPr/>
        </p:nvSpPr>
        <p:spPr>
          <a:xfrm>
            <a:off x="1790800" y="3910432"/>
            <a:ext cx="11156548" cy="3842385"/>
          </a:xfrm>
          <a:prstGeom prst="rect">
            <a:avLst/>
          </a:prstGeom>
        </p:spPr>
        <p:txBody>
          <a:bodyPr lIns="0" tIns="0" rIns="0" bIns="0" rtlCol="0" anchor="t">
            <a:spAutoFit/>
          </a:bodyPr>
          <a:lstStyle/>
          <a:p>
            <a:pPr marL="777240" lvl="1" indent="-388620" algn="l">
              <a:lnSpc>
                <a:spcPts val="5040"/>
              </a:lnSpc>
              <a:buFont typeface="Arial"/>
              <a:buChar char="•"/>
            </a:pPr>
            <a:r>
              <a:rPr lang="en-US" sz="3600" b="1">
                <a:solidFill>
                  <a:srgbClr val="FFFFFF"/>
                </a:solidFill>
                <a:latin typeface="Poppins Bold"/>
                <a:ea typeface="Poppins Bold"/>
                <a:cs typeface="Poppins Bold"/>
                <a:sym typeface="Poppins Bold"/>
              </a:rPr>
              <a:t>Quantum sensing technologies</a:t>
            </a:r>
          </a:p>
          <a:p>
            <a:pPr marL="777240" lvl="1" indent="-388620" algn="l">
              <a:lnSpc>
                <a:spcPts val="5040"/>
              </a:lnSpc>
              <a:buFont typeface="Arial"/>
              <a:buChar char="•"/>
            </a:pPr>
            <a:r>
              <a:rPr lang="en-US" sz="3600" b="1">
                <a:solidFill>
                  <a:srgbClr val="FFFFFF"/>
                </a:solidFill>
                <a:latin typeface="Poppins Bold"/>
                <a:ea typeface="Poppins Bold"/>
                <a:cs typeface="Poppins Bold"/>
                <a:sym typeface="Poppins Bold"/>
              </a:rPr>
              <a:t>Neuromorphic computing integration</a:t>
            </a:r>
          </a:p>
          <a:p>
            <a:pPr marL="777240" lvl="1" indent="-388620" algn="l">
              <a:lnSpc>
                <a:spcPts val="5040"/>
              </a:lnSpc>
              <a:buFont typeface="Arial"/>
              <a:buChar char="•"/>
            </a:pPr>
            <a:r>
              <a:rPr lang="en-US" sz="3600" b="1">
                <a:solidFill>
                  <a:srgbClr val="FFFFFF"/>
                </a:solidFill>
                <a:latin typeface="Poppins Bold"/>
                <a:ea typeface="Poppins Bold"/>
                <a:cs typeface="Poppins Bold"/>
                <a:sym typeface="Poppins Bold"/>
              </a:rPr>
              <a:t>Advanced material engineering</a:t>
            </a:r>
          </a:p>
          <a:p>
            <a:pPr marL="777240" lvl="1" indent="-388620" algn="l">
              <a:lnSpc>
                <a:spcPts val="5040"/>
              </a:lnSpc>
              <a:buFont typeface="Arial"/>
              <a:buChar char="•"/>
            </a:pPr>
            <a:r>
              <a:rPr lang="en-US" sz="3600" b="1">
                <a:solidFill>
                  <a:srgbClr val="FFFFFF"/>
                </a:solidFill>
                <a:latin typeface="Poppins Bold"/>
                <a:ea typeface="Poppins Bold"/>
                <a:cs typeface="Poppins Bold"/>
                <a:sym typeface="Poppins Bold"/>
              </a:rPr>
              <a:t>Miniaturized implantable devices</a:t>
            </a:r>
          </a:p>
          <a:p>
            <a:pPr marL="777240" lvl="1" indent="-388620" algn="l">
              <a:lnSpc>
                <a:spcPts val="5040"/>
              </a:lnSpc>
              <a:buFont typeface="Arial"/>
              <a:buChar char="•"/>
            </a:pPr>
            <a:r>
              <a:rPr lang="en-US" sz="3600" b="1">
                <a:solidFill>
                  <a:srgbClr val="FFFFFF"/>
                </a:solidFill>
                <a:latin typeface="Poppins Bold"/>
                <a:ea typeface="Poppins Bold"/>
                <a:cs typeface="Poppins Bold"/>
                <a:sym typeface="Poppins Bold"/>
              </a:rPr>
              <a:t>Multi-parametric sensing platforms</a:t>
            </a:r>
          </a:p>
          <a:p>
            <a:pPr algn="l">
              <a:lnSpc>
                <a:spcPts val="5040"/>
              </a:lnSpc>
            </a:pPr>
            <a:endParaRPr lang="en-US" sz="3600" b="1">
              <a:solidFill>
                <a:srgbClr val="FFFFFF"/>
              </a:solidFill>
              <a:latin typeface="Poppins Bold"/>
              <a:ea typeface="Poppins Bold"/>
              <a:cs typeface="Poppins Bold"/>
              <a:sym typeface="Poppins Bold"/>
            </a:endParaRPr>
          </a:p>
        </p:txBody>
      </p:sp>
      <p:sp>
        <p:nvSpPr>
          <p:cNvPr id="7" name="TextBox 7"/>
          <p:cNvSpPr txBox="1"/>
          <p:nvPr/>
        </p:nvSpPr>
        <p:spPr>
          <a:xfrm>
            <a:off x="1790800" y="2484076"/>
            <a:ext cx="13238972" cy="1144143"/>
          </a:xfrm>
          <a:prstGeom prst="rect">
            <a:avLst/>
          </a:prstGeom>
        </p:spPr>
        <p:txBody>
          <a:bodyPr lIns="0" tIns="0" rIns="0" bIns="0" rtlCol="0" anchor="t">
            <a:spAutoFit/>
          </a:bodyPr>
          <a:lstStyle/>
          <a:p>
            <a:pPr marL="0" lvl="0" indent="0" algn="l">
              <a:lnSpc>
                <a:spcPts val="7775"/>
              </a:lnSpc>
              <a:spcBef>
                <a:spcPct val="0"/>
              </a:spcBef>
            </a:pPr>
            <a:r>
              <a:rPr lang="en-US" sz="10800">
                <a:solidFill>
                  <a:srgbClr val="0FFFFA"/>
                </a:solidFill>
                <a:latin typeface="Computer Says No"/>
                <a:ea typeface="Computer Says No"/>
                <a:cs typeface="Computer Says No"/>
                <a:sym typeface="Computer Says No"/>
              </a:rPr>
              <a:t>FUTURE RESEARCH DIRECTIONS</a:t>
            </a:r>
          </a:p>
        </p:txBody>
      </p:sp>
      <p:sp>
        <p:nvSpPr>
          <p:cNvPr id="8" name="TextBox 8"/>
          <p:cNvSpPr txBox="1"/>
          <p:nvPr/>
        </p:nvSpPr>
        <p:spPr>
          <a:xfrm>
            <a:off x="1790800" y="7648042"/>
            <a:ext cx="11832696" cy="1927860"/>
          </a:xfrm>
          <a:prstGeom prst="rect">
            <a:avLst/>
          </a:prstGeom>
        </p:spPr>
        <p:txBody>
          <a:bodyPr lIns="0" tIns="0" rIns="0" bIns="0" rtlCol="0" anchor="t">
            <a:spAutoFit/>
          </a:bodyPr>
          <a:lstStyle/>
          <a:p>
            <a:pPr algn="l">
              <a:lnSpc>
                <a:spcPts val="5040"/>
              </a:lnSpc>
            </a:pPr>
            <a:r>
              <a:rPr lang="en-US" sz="3600" b="1">
                <a:solidFill>
                  <a:srgbClr val="FFFFFF"/>
                </a:solidFill>
                <a:latin typeface="Poppins Bold"/>
                <a:ea typeface="Poppins Bold"/>
                <a:cs typeface="Poppins Bold"/>
                <a:sym typeface="Poppins Bold"/>
              </a:rPr>
              <a:t>Global R&amp;D centers are converging technological domains to revolutionize biosensing capabilities across scientific and industrial applications.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grpSp>
        <p:nvGrpSpPr>
          <p:cNvPr id="2" name="Group 2"/>
          <p:cNvGrpSpPr/>
          <p:nvPr/>
        </p:nvGrpSpPr>
        <p:grpSpPr>
          <a:xfrm>
            <a:off x="1811575" y="3869312"/>
            <a:ext cx="3072650" cy="752621"/>
            <a:chOff x="0" y="0"/>
            <a:chExt cx="731612" cy="179203"/>
          </a:xfrm>
        </p:grpSpPr>
        <p:sp>
          <p:nvSpPr>
            <p:cNvPr id="3" name="Freeform 3"/>
            <p:cNvSpPr/>
            <p:nvPr/>
          </p:nvSpPr>
          <p:spPr>
            <a:xfrm>
              <a:off x="0" y="0"/>
              <a:ext cx="731612" cy="179203"/>
            </a:xfrm>
            <a:custGeom>
              <a:avLst/>
              <a:gdLst/>
              <a:ahLst/>
              <a:cxnLst/>
              <a:rect l="l" t="t" r="r" b="b"/>
              <a:pathLst>
                <a:path w="731612" h="179203">
                  <a:moveTo>
                    <a:pt x="0" y="0"/>
                  </a:moveTo>
                  <a:lnTo>
                    <a:pt x="731612" y="0"/>
                  </a:lnTo>
                  <a:lnTo>
                    <a:pt x="731612" y="179203"/>
                  </a:lnTo>
                  <a:lnTo>
                    <a:pt x="0" y="179203"/>
                  </a:lnTo>
                  <a:close/>
                </a:path>
              </a:pathLst>
            </a:custGeom>
            <a:solidFill>
              <a:srgbClr val="000000">
                <a:alpha val="0"/>
              </a:srgbClr>
            </a:solidFill>
            <a:ln w="19050" cap="sq">
              <a:solidFill>
                <a:srgbClr val="FFFFFF"/>
              </a:solidFill>
              <a:prstDash val="solid"/>
              <a:miter/>
            </a:ln>
          </p:spPr>
        </p:sp>
        <p:sp>
          <p:nvSpPr>
            <p:cNvPr id="4" name="TextBox 4"/>
            <p:cNvSpPr txBox="1"/>
            <p:nvPr/>
          </p:nvSpPr>
          <p:spPr>
            <a:xfrm>
              <a:off x="0" y="-104775"/>
              <a:ext cx="731612"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ea typeface="Poppins Light"/>
                  <a:cs typeface="Poppins Light"/>
                  <a:sym typeface="Poppins Light"/>
                </a:rPr>
                <a:t>Technological Focus</a:t>
              </a:r>
            </a:p>
          </p:txBody>
        </p:sp>
      </p:grpSp>
      <p:grpSp>
        <p:nvGrpSpPr>
          <p:cNvPr id="5" name="Group 5"/>
          <p:cNvGrpSpPr/>
          <p:nvPr/>
        </p:nvGrpSpPr>
        <p:grpSpPr>
          <a:xfrm>
            <a:off x="9078873" y="3833487"/>
            <a:ext cx="4062724" cy="752621"/>
            <a:chOff x="0" y="0"/>
            <a:chExt cx="967353" cy="179203"/>
          </a:xfrm>
        </p:grpSpPr>
        <p:sp>
          <p:nvSpPr>
            <p:cNvPr id="6" name="Freeform 6"/>
            <p:cNvSpPr/>
            <p:nvPr/>
          </p:nvSpPr>
          <p:spPr>
            <a:xfrm>
              <a:off x="0" y="0"/>
              <a:ext cx="967353" cy="179203"/>
            </a:xfrm>
            <a:custGeom>
              <a:avLst/>
              <a:gdLst/>
              <a:ahLst/>
              <a:cxnLst/>
              <a:rect l="l" t="t" r="r" b="b"/>
              <a:pathLst>
                <a:path w="967353" h="179203">
                  <a:moveTo>
                    <a:pt x="0" y="0"/>
                  </a:moveTo>
                  <a:lnTo>
                    <a:pt x="967353" y="0"/>
                  </a:lnTo>
                  <a:lnTo>
                    <a:pt x="967353" y="179203"/>
                  </a:lnTo>
                  <a:lnTo>
                    <a:pt x="0" y="179203"/>
                  </a:lnTo>
                  <a:close/>
                </a:path>
              </a:pathLst>
            </a:custGeom>
            <a:solidFill>
              <a:srgbClr val="000000">
                <a:alpha val="0"/>
              </a:srgbClr>
            </a:solidFill>
            <a:ln w="19050" cap="sq">
              <a:solidFill>
                <a:srgbClr val="FFFFFF"/>
              </a:solidFill>
              <a:prstDash val="solid"/>
              <a:miter/>
            </a:ln>
          </p:spPr>
        </p:sp>
        <p:sp>
          <p:nvSpPr>
            <p:cNvPr id="7" name="TextBox 7"/>
            <p:cNvSpPr txBox="1"/>
            <p:nvPr/>
          </p:nvSpPr>
          <p:spPr>
            <a:xfrm>
              <a:off x="0" y="-104775"/>
              <a:ext cx="96735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ea typeface="Poppins Light"/>
                  <a:cs typeface="Poppins Light"/>
                  <a:sym typeface="Poppins Light"/>
                </a:rPr>
                <a:t>Primary Research Domains</a:t>
              </a:r>
            </a:p>
          </p:txBody>
        </p:sp>
      </p:grpSp>
      <p:sp>
        <p:nvSpPr>
          <p:cNvPr id="8" name="TextBox 8"/>
          <p:cNvSpPr txBox="1"/>
          <p:nvPr/>
        </p:nvSpPr>
        <p:spPr>
          <a:xfrm>
            <a:off x="1811575" y="4851026"/>
            <a:ext cx="5633306" cy="2050022"/>
          </a:xfrm>
          <a:prstGeom prst="rect">
            <a:avLst/>
          </a:prstGeom>
        </p:spPr>
        <p:txBody>
          <a:bodyPr lIns="0" tIns="0" rIns="0" bIns="0" rtlCol="0" anchor="t">
            <a:spAutoFit/>
          </a:bodyPr>
          <a:lstStyle/>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AI-integrated biosensing</a:t>
            </a:r>
          </a:p>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Nanotechnology</a:t>
            </a:r>
          </a:p>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Point-of-care diagnostics</a:t>
            </a:r>
          </a:p>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Quantum detection mechanism</a:t>
            </a:r>
          </a:p>
          <a:p>
            <a:pPr algn="l">
              <a:lnSpc>
                <a:spcPts val="3318"/>
              </a:lnSpc>
            </a:pPr>
            <a:endParaRPr lang="en-US" sz="2048">
              <a:solidFill>
                <a:srgbClr val="FFFFFF"/>
              </a:solidFill>
              <a:latin typeface="Poppins Light"/>
              <a:ea typeface="Poppins Light"/>
              <a:cs typeface="Poppins Light"/>
              <a:sym typeface="Poppins Light"/>
            </a:endParaRPr>
          </a:p>
        </p:txBody>
      </p:sp>
      <p:sp>
        <p:nvSpPr>
          <p:cNvPr id="9" name="TextBox 9"/>
          <p:cNvSpPr txBox="1"/>
          <p:nvPr/>
        </p:nvSpPr>
        <p:spPr>
          <a:xfrm>
            <a:off x="9078873" y="4815201"/>
            <a:ext cx="5606877" cy="2050022"/>
          </a:xfrm>
          <a:prstGeom prst="rect">
            <a:avLst/>
          </a:prstGeom>
        </p:spPr>
        <p:txBody>
          <a:bodyPr lIns="0" tIns="0" rIns="0" bIns="0" rtlCol="0" anchor="t">
            <a:spAutoFit/>
          </a:bodyPr>
          <a:lstStyle/>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Personalized medicine</a:t>
            </a:r>
          </a:p>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Real-time health monitoring</a:t>
            </a:r>
          </a:p>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Non-invasive diagnostics</a:t>
            </a:r>
          </a:p>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Environmental sensing</a:t>
            </a:r>
          </a:p>
          <a:p>
            <a:pPr algn="l">
              <a:lnSpc>
                <a:spcPts val="3318"/>
              </a:lnSpc>
            </a:pPr>
            <a:endParaRPr lang="en-US" sz="2048">
              <a:solidFill>
                <a:srgbClr val="FFFFFF"/>
              </a:solidFill>
              <a:latin typeface="Poppins Light"/>
              <a:ea typeface="Poppins Light"/>
              <a:cs typeface="Poppins Light"/>
              <a:sym typeface="Poppins Light"/>
            </a:endParaRPr>
          </a:p>
        </p:txBody>
      </p:sp>
      <p:sp>
        <p:nvSpPr>
          <p:cNvPr id="10" name="TextBox 10"/>
          <p:cNvSpPr txBox="1"/>
          <p:nvPr/>
        </p:nvSpPr>
        <p:spPr>
          <a:xfrm>
            <a:off x="1811575" y="542925"/>
            <a:ext cx="8512282" cy="1283970"/>
          </a:xfrm>
          <a:prstGeom prst="rect">
            <a:avLst/>
          </a:prstGeom>
        </p:spPr>
        <p:txBody>
          <a:bodyPr lIns="0" tIns="0" rIns="0" bIns="0" rtlCol="0" anchor="t">
            <a:spAutoFit/>
          </a:bodyPr>
          <a:lstStyle/>
          <a:p>
            <a:pPr marL="0" lvl="0" indent="0" algn="l">
              <a:lnSpc>
                <a:spcPts val="8640"/>
              </a:lnSpc>
              <a:spcBef>
                <a:spcPct val="0"/>
              </a:spcBef>
            </a:pPr>
            <a:r>
              <a:rPr lang="en-US" sz="12000">
                <a:solidFill>
                  <a:srgbClr val="0FFFFA"/>
                </a:solidFill>
                <a:latin typeface="Computer Says No"/>
                <a:ea typeface="Computer Says No"/>
                <a:cs typeface="Computer Says No"/>
                <a:sym typeface="Computer Says No"/>
              </a:rPr>
              <a:t>BIOSENSORS TRENDS</a:t>
            </a:r>
          </a:p>
        </p:txBody>
      </p:sp>
      <p:sp>
        <p:nvSpPr>
          <p:cNvPr id="11" name="Freeform 11"/>
          <p:cNvSpPr/>
          <p:nvPr/>
        </p:nvSpPr>
        <p:spPr>
          <a:xfrm rot="112215" flipH="1">
            <a:off x="10770844" y="890763"/>
            <a:ext cx="7829811" cy="4404269"/>
          </a:xfrm>
          <a:custGeom>
            <a:avLst/>
            <a:gdLst/>
            <a:ahLst/>
            <a:cxnLst/>
            <a:rect l="l" t="t" r="r" b="b"/>
            <a:pathLst>
              <a:path w="7829811" h="4404269">
                <a:moveTo>
                  <a:pt x="7829812" y="0"/>
                </a:moveTo>
                <a:lnTo>
                  <a:pt x="0" y="0"/>
                </a:lnTo>
                <a:lnTo>
                  <a:pt x="0" y="4404269"/>
                </a:lnTo>
                <a:lnTo>
                  <a:pt x="7829812" y="4404269"/>
                </a:lnTo>
                <a:lnTo>
                  <a:pt x="7829812" y="0"/>
                </a:lnTo>
                <a:close/>
              </a:path>
            </a:pathLst>
          </a:custGeom>
          <a:blipFill>
            <a:blip r:embed="rId2"/>
            <a:stretch>
              <a:fillRect/>
            </a:stretch>
          </a:blipFill>
        </p:spPr>
      </p:sp>
      <p:sp>
        <p:nvSpPr>
          <p:cNvPr id="12" name="Freeform 12"/>
          <p:cNvSpPr/>
          <p:nvPr/>
        </p:nvSpPr>
        <p:spPr>
          <a:xfrm rot="9718683" flipH="1">
            <a:off x="-140207" y="6058958"/>
            <a:ext cx="7829811" cy="4404269"/>
          </a:xfrm>
          <a:custGeom>
            <a:avLst/>
            <a:gdLst/>
            <a:ahLst/>
            <a:cxnLst/>
            <a:rect l="l" t="t" r="r" b="b"/>
            <a:pathLst>
              <a:path w="7829811" h="4404269">
                <a:moveTo>
                  <a:pt x="7829811" y="0"/>
                </a:moveTo>
                <a:lnTo>
                  <a:pt x="0" y="0"/>
                </a:lnTo>
                <a:lnTo>
                  <a:pt x="0" y="4404268"/>
                </a:lnTo>
                <a:lnTo>
                  <a:pt x="7829811" y="4404268"/>
                </a:lnTo>
                <a:lnTo>
                  <a:pt x="7829811" y="0"/>
                </a:lnTo>
                <a:close/>
              </a:path>
            </a:pathLst>
          </a:custGeom>
          <a:blipFill>
            <a:blip r:embed="rId2"/>
            <a:stretch>
              <a:fillRect/>
            </a:stretch>
          </a:blipFill>
        </p:spPr>
      </p:sp>
      <p:sp>
        <p:nvSpPr>
          <p:cNvPr id="13" name="Freeform 13"/>
          <p:cNvSpPr/>
          <p:nvPr/>
        </p:nvSpPr>
        <p:spPr>
          <a:xfrm>
            <a:off x="-2120801" y="-5736518"/>
            <a:ext cx="20964209" cy="9372748"/>
          </a:xfrm>
          <a:custGeom>
            <a:avLst/>
            <a:gdLst/>
            <a:ahLst/>
            <a:cxnLst/>
            <a:rect l="l" t="t" r="r" b="b"/>
            <a:pathLst>
              <a:path w="20964209" h="9372748">
                <a:moveTo>
                  <a:pt x="0" y="0"/>
                </a:moveTo>
                <a:lnTo>
                  <a:pt x="20964209" y="0"/>
                </a:lnTo>
                <a:lnTo>
                  <a:pt x="20964209" y="9372748"/>
                </a:lnTo>
                <a:lnTo>
                  <a:pt x="0" y="9372748"/>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1811575" y="1318644"/>
            <a:ext cx="8276648" cy="2064642"/>
            <a:chOff x="0" y="0"/>
            <a:chExt cx="11035530" cy="2752855"/>
          </a:xfrm>
        </p:grpSpPr>
        <p:sp>
          <p:nvSpPr>
            <p:cNvPr id="15" name="TextBox 15"/>
            <p:cNvSpPr txBox="1"/>
            <p:nvPr/>
          </p:nvSpPr>
          <p:spPr>
            <a:xfrm>
              <a:off x="0" y="47625"/>
              <a:ext cx="11035530" cy="1659906"/>
            </a:xfrm>
            <a:prstGeom prst="rect">
              <a:avLst/>
            </a:prstGeom>
          </p:spPr>
          <p:txBody>
            <a:bodyPr lIns="0" tIns="0" rIns="0" bIns="0" rtlCol="0" anchor="t">
              <a:spAutoFit/>
            </a:bodyPr>
            <a:lstStyle/>
            <a:p>
              <a:pPr algn="ctr">
                <a:lnSpc>
                  <a:spcPts val="4845"/>
                </a:lnSpc>
              </a:pPr>
              <a:r>
                <a:rPr lang="en-US" sz="4404" spc="440">
                  <a:solidFill>
                    <a:srgbClr val="428CE2"/>
                  </a:solidFill>
                  <a:latin typeface="Baskerville Display PT"/>
                  <a:ea typeface="Baskerville Display PT"/>
                  <a:cs typeface="Baskerville Display PT"/>
                  <a:sym typeface="Baskerville Display PT"/>
                </a:rPr>
                <a:t>Cutting-Edge Research Trends</a:t>
              </a:r>
            </a:p>
          </p:txBody>
        </p:sp>
        <p:sp>
          <p:nvSpPr>
            <p:cNvPr id="16" name="TextBox 16"/>
            <p:cNvSpPr txBox="1"/>
            <p:nvPr/>
          </p:nvSpPr>
          <p:spPr>
            <a:xfrm>
              <a:off x="0" y="1751189"/>
              <a:ext cx="11035530" cy="1001666"/>
            </a:xfrm>
            <a:prstGeom prst="rect">
              <a:avLst/>
            </a:prstGeom>
          </p:spPr>
          <p:txBody>
            <a:bodyPr lIns="0" tIns="0" rIns="0" bIns="0" rtlCol="0" anchor="t">
              <a:spAutoFit/>
            </a:bodyPr>
            <a:lstStyle/>
            <a:p>
              <a:pPr algn="ctr">
                <a:lnSpc>
                  <a:spcPts val="5255"/>
                </a:lnSpc>
              </a:pPr>
              <a:r>
                <a:rPr lang="en-US" sz="4569">
                  <a:solidFill>
                    <a:srgbClr val="5AFEFB"/>
                  </a:solidFill>
                  <a:latin typeface="Sackers Gothic Light"/>
                  <a:ea typeface="Sackers Gothic Light"/>
                  <a:cs typeface="Sackers Gothic Light"/>
                  <a:sym typeface="Sackers Gothic Light"/>
                </a:rPr>
                <a:t>FUTURE TRAJECTORY</a:t>
              </a:r>
            </a:p>
          </p:txBody>
        </p:sp>
      </p:grpSp>
      <p:grpSp>
        <p:nvGrpSpPr>
          <p:cNvPr id="17" name="Group 17"/>
          <p:cNvGrpSpPr/>
          <p:nvPr/>
        </p:nvGrpSpPr>
        <p:grpSpPr>
          <a:xfrm>
            <a:off x="9078873" y="6865223"/>
            <a:ext cx="4062724" cy="752621"/>
            <a:chOff x="0" y="0"/>
            <a:chExt cx="967353" cy="179203"/>
          </a:xfrm>
        </p:grpSpPr>
        <p:sp>
          <p:nvSpPr>
            <p:cNvPr id="18" name="Freeform 18"/>
            <p:cNvSpPr/>
            <p:nvPr/>
          </p:nvSpPr>
          <p:spPr>
            <a:xfrm>
              <a:off x="0" y="0"/>
              <a:ext cx="967353" cy="179203"/>
            </a:xfrm>
            <a:custGeom>
              <a:avLst/>
              <a:gdLst/>
              <a:ahLst/>
              <a:cxnLst/>
              <a:rect l="l" t="t" r="r" b="b"/>
              <a:pathLst>
                <a:path w="967353" h="179203">
                  <a:moveTo>
                    <a:pt x="0" y="0"/>
                  </a:moveTo>
                  <a:lnTo>
                    <a:pt x="967353" y="0"/>
                  </a:lnTo>
                  <a:lnTo>
                    <a:pt x="967353" y="179203"/>
                  </a:lnTo>
                  <a:lnTo>
                    <a:pt x="0" y="179203"/>
                  </a:lnTo>
                  <a:close/>
                </a:path>
              </a:pathLst>
            </a:custGeom>
            <a:solidFill>
              <a:srgbClr val="000000">
                <a:alpha val="0"/>
              </a:srgbClr>
            </a:solidFill>
            <a:ln w="19050" cap="sq">
              <a:solidFill>
                <a:srgbClr val="FFFFFF"/>
              </a:solidFill>
              <a:prstDash val="solid"/>
              <a:miter/>
            </a:ln>
          </p:spPr>
        </p:sp>
        <p:sp>
          <p:nvSpPr>
            <p:cNvPr id="19" name="TextBox 19"/>
            <p:cNvSpPr txBox="1"/>
            <p:nvPr/>
          </p:nvSpPr>
          <p:spPr>
            <a:xfrm>
              <a:off x="0" y="-104775"/>
              <a:ext cx="96735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ea typeface="Poppins Light"/>
                  <a:cs typeface="Poppins Light"/>
                  <a:sym typeface="Poppins Light"/>
                </a:rPr>
                <a:t>Future Trajectory</a:t>
              </a:r>
            </a:p>
          </p:txBody>
        </p:sp>
      </p:grpSp>
      <p:sp>
        <p:nvSpPr>
          <p:cNvPr id="20" name="TextBox 20"/>
          <p:cNvSpPr txBox="1"/>
          <p:nvPr/>
        </p:nvSpPr>
        <p:spPr>
          <a:xfrm>
            <a:off x="9078873" y="7846444"/>
            <a:ext cx="5606877" cy="2050022"/>
          </a:xfrm>
          <a:prstGeom prst="rect">
            <a:avLst/>
          </a:prstGeom>
        </p:spPr>
        <p:txBody>
          <a:bodyPr lIns="0" tIns="0" rIns="0" bIns="0" rtlCol="0" anchor="t">
            <a:spAutoFit/>
          </a:bodyPr>
          <a:lstStyle/>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Precision healthcare technologies</a:t>
            </a:r>
          </a:p>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Molecular-level detection capabilities</a:t>
            </a:r>
          </a:p>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Miniaturized implantable devices</a:t>
            </a:r>
          </a:p>
          <a:p>
            <a:pPr marL="442207" lvl="1" indent="-221103" algn="l">
              <a:lnSpc>
                <a:spcPts val="3318"/>
              </a:lnSpc>
              <a:buFont typeface="Arial"/>
              <a:buChar char="•"/>
            </a:pPr>
            <a:r>
              <a:rPr lang="en-US" sz="2048">
                <a:solidFill>
                  <a:srgbClr val="FFFFFF"/>
                </a:solidFill>
                <a:latin typeface="Poppins Light"/>
                <a:ea typeface="Poppins Light"/>
                <a:cs typeface="Poppins Light"/>
                <a:sym typeface="Poppins Light"/>
              </a:rPr>
              <a:t>Adaptive intelligent sensing platforms</a:t>
            </a:r>
          </a:p>
          <a:p>
            <a:pPr algn="l">
              <a:lnSpc>
                <a:spcPts val="3318"/>
              </a:lnSpc>
            </a:pPr>
            <a:endParaRPr lang="en-US" sz="2048">
              <a:solidFill>
                <a:srgbClr val="FFFFFF"/>
              </a:solidFill>
              <a:latin typeface="Poppins Light"/>
              <a:ea typeface="Poppins Light"/>
              <a:cs typeface="Poppins Light"/>
              <a:sym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Freeform 2"/>
          <p:cNvSpPr/>
          <p:nvPr/>
        </p:nvSpPr>
        <p:spPr>
          <a:xfrm>
            <a:off x="1778636" y="3161482"/>
            <a:ext cx="3375695" cy="3375695"/>
          </a:xfrm>
          <a:custGeom>
            <a:avLst/>
            <a:gdLst/>
            <a:ahLst/>
            <a:cxnLst/>
            <a:rect l="l" t="t" r="r" b="b"/>
            <a:pathLst>
              <a:path w="3375695" h="3375695">
                <a:moveTo>
                  <a:pt x="0" y="0"/>
                </a:moveTo>
                <a:lnTo>
                  <a:pt x="3375695" y="0"/>
                </a:lnTo>
                <a:lnTo>
                  <a:pt x="3375695" y="3375696"/>
                </a:lnTo>
                <a:lnTo>
                  <a:pt x="0" y="3375696"/>
                </a:lnTo>
                <a:lnTo>
                  <a:pt x="0" y="0"/>
                </a:lnTo>
                <a:close/>
              </a:path>
            </a:pathLst>
          </a:custGeom>
          <a:blipFill>
            <a:blip r:embed="rId2"/>
            <a:stretch>
              <a:fillRect/>
            </a:stretch>
          </a:blipFill>
        </p:spPr>
      </p:sp>
      <p:sp>
        <p:nvSpPr>
          <p:cNvPr id="3" name="Freeform 3"/>
          <p:cNvSpPr/>
          <p:nvPr/>
        </p:nvSpPr>
        <p:spPr>
          <a:xfrm>
            <a:off x="5543076" y="3161482"/>
            <a:ext cx="3375695" cy="3375695"/>
          </a:xfrm>
          <a:custGeom>
            <a:avLst/>
            <a:gdLst/>
            <a:ahLst/>
            <a:cxnLst/>
            <a:rect l="l" t="t" r="r" b="b"/>
            <a:pathLst>
              <a:path w="3375695" h="3375695">
                <a:moveTo>
                  <a:pt x="0" y="0"/>
                </a:moveTo>
                <a:lnTo>
                  <a:pt x="3375695" y="0"/>
                </a:lnTo>
                <a:lnTo>
                  <a:pt x="3375695" y="3375696"/>
                </a:lnTo>
                <a:lnTo>
                  <a:pt x="0" y="3375696"/>
                </a:lnTo>
                <a:lnTo>
                  <a:pt x="0" y="0"/>
                </a:lnTo>
                <a:close/>
              </a:path>
            </a:pathLst>
          </a:custGeom>
          <a:blipFill>
            <a:blip r:embed="rId2"/>
            <a:stretch>
              <a:fillRect/>
            </a:stretch>
          </a:blipFill>
        </p:spPr>
      </p:sp>
      <p:sp>
        <p:nvSpPr>
          <p:cNvPr id="4" name="Freeform 4"/>
          <p:cNvSpPr/>
          <p:nvPr/>
        </p:nvSpPr>
        <p:spPr>
          <a:xfrm>
            <a:off x="9307516" y="3186929"/>
            <a:ext cx="3375695" cy="3375695"/>
          </a:xfrm>
          <a:custGeom>
            <a:avLst/>
            <a:gdLst/>
            <a:ahLst/>
            <a:cxnLst/>
            <a:rect l="l" t="t" r="r" b="b"/>
            <a:pathLst>
              <a:path w="3375695" h="3375695">
                <a:moveTo>
                  <a:pt x="0" y="0"/>
                </a:moveTo>
                <a:lnTo>
                  <a:pt x="3375695" y="0"/>
                </a:lnTo>
                <a:lnTo>
                  <a:pt x="3375695" y="3375695"/>
                </a:lnTo>
                <a:lnTo>
                  <a:pt x="0" y="3375695"/>
                </a:lnTo>
                <a:lnTo>
                  <a:pt x="0" y="0"/>
                </a:lnTo>
                <a:close/>
              </a:path>
            </a:pathLst>
          </a:custGeom>
          <a:blipFill>
            <a:blip r:embed="rId2"/>
            <a:stretch>
              <a:fillRect/>
            </a:stretch>
          </a:blipFill>
        </p:spPr>
      </p:sp>
      <p:sp>
        <p:nvSpPr>
          <p:cNvPr id="5" name="Freeform 5"/>
          <p:cNvSpPr/>
          <p:nvPr/>
        </p:nvSpPr>
        <p:spPr>
          <a:xfrm>
            <a:off x="13071956" y="3228649"/>
            <a:ext cx="3375695" cy="3375695"/>
          </a:xfrm>
          <a:custGeom>
            <a:avLst/>
            <a:gdLst/>
            <a:ahLst/>
            <a:cxnLst/>
            <a:rect l="l" t="t" r="r" b="b"/>
            <a:pathLst>
              <a:path w="3375695" h="3375695">
                <a:moveTo>
                  <a:pt x="0" y="0"/>
                </a:moveTo>
                <a:lnTo>
                  <a:pt x="3375695" y="0"/>
                </a:lnTo>
                <a:lnTo>
                  <a:pt x="3375695" y="3375695"/>
                </a:lnTo>
                <a:lnTo>
                  <a:pt x="0" y="3375695"/>
                </a:lnTo>
                <a:lnTo>
                  <a:pt x="0" y="0"/>
                </a:lnTo>
                <a:close/>
              </a:path>
            </a:pathLst>
          </a:custGeom>
          <a:blipFill>
            <a:blip r:embed="rId2"/>
            <a:stretch>
              <a:fillRect/>
            </a:stretch>
          </a:blipFill>
        </p:spPr>
      </p:sp>
      <p:sp>
        <p:nvSpPr>
          <p:cNvPr id="6" name="AutoShape 6"/>
          <p:cNvSpPr/>
          <p:nvPr/>
        </p:nvSpPr>
        <p:spPr>
          <a:xfrm>
            <a:off x="12251576" y="4940309"/>
            <a:ext cx="1326604" cy="0"/>
          </a:xfrm>
          <a:prstGeom prst="line">
            <a:avLst/>
          </a:prstGeom>
          <a:ln w="47625" cap="rnd">
            <a:solidFill>
              <a:srgbClr val="5CE5F8"/>
            </a:solidFill>
            <a:prstDash val="sysDot"/>
            <a:headEnd type="none" w="sm" len="sm"/>
            <a:tailEnd type="none" w="sm" len="sm"/>
          </a:ln>
        </p:spPr>
      </p:sp>
      <p:sp>
        <p:nvSpPr>
          <p:cNvPr id="7" name="AutoShape 7"/>
          <p:cNvSpPr/>
          <p:nvPr/>
        </p:nvSpPr>
        <p:spPr>
          <a:xfrm>
            <a:off x="8491673" y="4940309"/>
            <a:ext cx="1344540" cy="0"/>
          </a:xfrm>
          <a:prstGeom prst="line">
            <a:avLst/>
          </a:prstGeom>
          <a:ln w="47625" cap="rnd">
            <a:solidFill>
              <a:srgbClr val="5CE5F8"/>
            </a:solidFill>
            <a:prstDash val="sysDot"/>
            <a:headEnd type="none" w="sm" len="sm"/>
            <a:tailEnd type="none" w="sm" len="sm"/>
          </a:ln>
        </p:spPr>
      </p:sp>
      <p:sp>
        <p:nvSpPr>
          <p:cNvPr id="8" name="AutoShape 8"/>
          <p:cNvSpPr/>
          <p:nvPr/>
        </p:nvSpPr>
        <p:spPr>
          <a:xfrm>
            <a:off x="4687080" y="4873143"/>
            <a:ext cx="1302137" cy="0"/>
          </a:xfrm>
          <a:prstGeom prst="line">
            <a:avLst/>
          </a:prstGeom>
          <a:ln w="47625" cap="rnd">
            <a:solidFill>
              <a:srgbClr val="0FFFFA"/>
            </a:solidFill>
            <a:prstDash val="sysDot"/>
            <a:headEnd type="none" w="sm" len="sm"/>
            <a:tailEnd type="none" w="sm" len="sm"/>
          </a:ln>
        </p:spPr>
      </p:sp>
      <p:sp>
        <p:nvSpPr>
          <p:cNvPr id="9" name="Freeform 9"/>
          <p:cNvSpPr/>
          <p:nvPr/>
        </p:nvSpPr>
        <p:spPr>
          <a:xfrm>
            <a:off x="0" y="-5982468"/>
            <a:ext cx="20964209" cy="9372748"/>
          </a:xfrm>
          <a:custGeom>
            <a:avLst/>
            <a:gdLst/>
            <a:ahLst/>
            <a:cxnLst/>
            <a:rect l="l" t="t" r="r" b="b"/>
            <a:pathLst>
              <a:path w="20964209" h="9372748">
                <a:moveTo>
                  <a:pt x="0" y="0"/>
                </a:moveTo>
                <a:lnTo>
                  <a:pt x="20964209" y="0"/>
                </a:lnTo>
                <a:lnTo>
                  <a:pt x="20964209" y="9372748"/>
                </a:lnTo>
                <a:lnTo>
                  <a:pt x="0" y="9372748"/>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28700" y="763087"/>
            <a:ext cx="16230600" cy="2379345"/>
          </a:xfrm>
          <a:prstGeom prst="rect">
            <a:avLst/>
          </a:prstGeom>
        </p:spPr>
        <p:txBody>
          <a:bodyPr lIns="0" tIns="0" rIns="0" bIns="0" rtlCol="0" anchor="t">
            <a:spAutoFit/>
          </a:bodyPr>
          <a:lstStyle/>
          <a:p>
            <a:pPr marL="0" lvl="0" indent="0" algn="ctr">
              <a:lnSpc>
                <a:spcPts val="8640"/>
              </a:lnSpc>
              <a:spcBef>
                <a:spcPct val="0"/>
              </a:spcBef>
            </a:pPr>
            <a:r>
              <a:rPr lang="en-US" sz="12000">
                <a:solidFill>
                  <a:srgbClr val="0FFFFA"/>
                </a:solidFill>
                <a:latin typeface="Computer Says No"/>
                <a:ea typeface="Computer Says No"/>
                <a:cs typeface="Computer Says No"/>
                <a:sym typeface="Computer Says No"/>
              </a:rPr>
              <a:t>12 TOP-RATED BIONANOSENSORS AI MODEL DEVELOPMENT PROJECTS </a:t>
            </a:r>
          </a:p>
        </p:txBody>
      </p:sp>
      <p:sp>
        <p:nvSpPr>
          <p:cNvPr id="11" name="TextBox 11"/>
          <p:cNvSpPr txBox="1"/>
          <p:nvPr/>
        </p:nvSpPr>
        <p:spPr>
          <a:xfrm>
            <a:off x="2813565" y="4588434"/>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01</a:t>
            </a:r>
          </a:p>
        </p:txBody>
      </p:sp>
      <p:sp>
        <p:nvSpPr>
          <p:cNvPr id="12" name="TextBox 12"/>
          <p:cNvSpPr txBox="1"/>
          <p:nvPr/>
        </p:nvSpPr>
        <p:spPr>
          <a:xfrm>
            <a:off x="6596039" y="4523618"/>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02</a:t>
            </a:r>
          </a:p>
        </p:txBody>
      </p:sp>
      <p:sp>
        <p:nvSpPr>
          <p:cNvPr id="13" name="TextBox 13"/>
          <p:cNvSpPr txBox="1"/>
          <p:nvPr/>
        </p:nvSpPr>
        <p:spPr>
          <a:xfrm>
            <a:off x="10378512" y="4590785"/>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03</a:t>
            </a:r>
          </a:p>
        </p:txBody>
      </p:sp>
      <p:sp>
        <p:nvSpPr>
          <p:cNvPr id="14" name="TextBox 14"/>
          <p:cNvSpPr txBox="1"/>
          <p:nvPr/>
        </p:nvSpPr>
        <p:spPr>
          <a:xfrm>
            <a:off x="14160986" y="4590785"/>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08</a:t>
            </a:r>
          </a:p>
        </p:txBody>
      </p:sp>
      <p:sp>
        <p:nvSpPr>
          <p:cNvPr id="15" name="TextBox 15"/>
          <p:cNvSpPr txBox="1"/>
          <p:nvPr/>
        </p:nvSpPr>
        <p:spPr>
          <a:xfrm>
            <a:off x="13071956" y="6671019"/>
            <a:ext cx="3121512" cy="2587281"/>
          </a:xfrm>
          <a:prstGeom prst="rect">
            <a:avLst/>
          </a:prstGeom>
        </p:spPr>
        <p:txBody>
          <a:bodyPr lIns="0" tIns="0" rIns="0" bIns="0" rtlCol="0" anchor="t">
            <a:spAutoFit/>
          </a:bodyPr>
          <a:lstStyle/>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Title: "AI-Optimized Nanobiosensors for Drug Delivery"</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Websit</a:t>
            </a:r>
            <a:r>
              <a:rPr lang="en-US" sz="1851" u="sng">
                <a:solidFill>
                  <a:srgbClr val="FFFFFF"/>
                </a:solidFill>
                <a:latin typeface="Poppins Light"/>
                <a:ea typeface="Poppins Light"/>
                <a:cs typeface="Poppins Light"/>
                <a:sym typeface="Poppins Light"/>
                <a:hlinkClick r:id="rId5" tooltip="https://www.sciencedirect.com/science/article/abs/pii/B9780323899253000071"/>
              </a:rPr>
              <a:t>Science Direct</a:t>
            </a:r>
          </a:p>
          <a:p>
            <a:pPr marL="399778" lvl="1" indent="-199889" algn="l">
              <a:lnSpc>
                <a:spcPts val="2999"/>
              </a:lnSpc>
              <a:buAutoNum type="arabicPeriod"/>
            </a:pPr>
            <a:r>
              <a:rPr lang="en-US" sz="1851" u="sng">
                <a:solidFill>
                  <a:srgbClr val="FFFFFF"/>
                </a:solidFill>
                <a:latin typeface="Poppins Light"/>
                <a:ea typeface="Poppins Light"/>
                <a:cs typeface="Poppins Light"/>
                <a:sym typeface="Poppins Light"/>
              </a:rPr>
              <a:t>Citations: </a:t>
            </a:r>
            <a:r>
              <a:rPr lang="en-US" sz="1851">
                <a:solidFill>
                  <a:srgbClr val="FFFFFF"/>
                </a:solidFill>
                <a:latin typeface="Poppins Light"/>
                <a:ea typeface="Poppins Light"/>
                <a:cs typeface="Poppins Light"/>
                <a:sym typeface="Poppins Light"/>
              </a:rPr>
              <a:t> 108</a:t>
            </a:r>
          </a:p>
          <a:p>
            <a:pPr algn="l">
              <a:lnSpc>
                <a:spcPts val="2999"/>
              </a:lnSpc>
            </a:pPr>
            <a:endParaRPr lang="en-US" sz="1851">
              <a:solidFill>
                <a:srgbClr val="FFFFFF"/>
              </a:solidFill>
              <a:latin typeface="Poppins Light"/>
              <a:ea typeface="Poppins Light"/>
              <a:cs typeface="Poppins Light"/>
              <a:sym typeface="Poppins Light"/>
            </a:endParaRPr>
          </a:p>
          <a:p>
            <a:pPr algn="l">
              <a:lnSpc>
                <a:spcPts val="2999"/>
              </a:lnSpc>
            </a:pPr>
            <a:endParaRPr lang="en-US" sz="1851">
              <a:solidFill>
                <a:srgbClr val="FFFFFF"/>
              </a:solidFill>
              <a:latin typeface="Poppins Light"/>
              <a:ea typeface="Poppins Light"/>
              <a:cs typeface="Poppins Light"/>
              <a:sym typeface="Poppins Light"/>
            </a:endParaRPr>
          </a:p>
        </p:txBody>
      </p:sp>
      <p:sp>
        <p:nvSpPr>
          <p:cNvPr id="16" name="TextBox 16"/>
          <p:cNvSpPr txBox="1"/>
          <p:nvPr/>
        </p:nvSpPr>
        <p:spPr>
          <a:xfrm>
            <a:off x="9407519" y="6671019"/>
            <a:ext cx="3121512" cy="2587281"/>
          </a:xfrm>
          <a:prstGeom prst="rect">
            <a:avLst/>
          </a:prstGeom>
        </p:spPr>
        <p:txBody>
          <a:bodyPr lIns="0" tIns="0" rIns="0" bIns="0" rtlCol="0" anchor="t">
            <a:spAutoFit/>
          </a:bodyPr>
          <a:lstStyle/>
          <a:p>
            <a:pPr marL="399778" lvl="1" indent="-199889" algn="l">
              <a:lnSpc>
                <a:spcPts val="2999"/>
              </a:lnSpc>
              <a:buAutoNum type="arabicPeriod"/>
            </a:pPr>
            <a:r>
              <a:rPr lang="en-US" sz="1851" u="sng">
                <a:solidFill>
                  <a:srgbClr val="FFFFFF"/>
                </a:solidFill>
                <a:latin typeface="Poppins Light"/>
                <a:ea typeface="Poppins Light"/>
                <a:cs typeface="Poppins Light"/>
                <a:sym typeface="Poppins Light"/>
                <a:hlinkClick r:id="rId6" tooltip="https://www.mdpi.com/2218-273X/15/1/141"/>
              </a:rPr>
              <a:t>Title: "AI for Predicting Protein Interactions Using Nanobiosensors"</a:t>
            </a:r>
          </a:p>
          <a:p>
            <a:pPr marL="399778" lvl="1" indent="-199889" algn="l">
              <a:lnSpc>
                <a:spcPts val="2999"/>
              </a:lnSpc>
              <a:buAutoNum type="arabicPeriod"/>
            </a:pPr>
            <a:r>
              <a:rPr lang="en-US" sz="1851" u="sng">
                <a:solidFill>
                  <a:srgbClr val="FFFFFF"/>
                </a:solidFill>
                <a:latin typeface="Poppins Light"/>
                <a:ea typeface="Poppins Light"/>
                <a:cs typeface="Poppins Light"/>
                <a:sym typeface="Poppins Light"/>
                <a:hlinkClick r:id="rId6" tooltip="https://www.mdpi.com/2218-273X/15/1/141"/>
              </a:rPr>
              <a:t>Website: DeepGT@ sciencedirect</a:t>
            </a:r>
          </a:p>
          <a:p>
            <a:pPr marL="399778" lvl="1" indent="-199889" algn="l">
              <a:lnSpc>
                <a:spcPts val="2999"/>
              </a:lnSpc>
              <a:buAutoNum type="arabicPeriod"/>
            </a:pPr>
            <a:r>
              <a:rPr lang="en-US" sz="1851" u="sng">
                <a:solidFill>
                  <a:srgbClr val="FFFFFF"/>
                </a:solidFill>
                <a:latin typeface="Poppins Light"/>
                <a:ea typeface="Poppins Light"/>
                <a:cs typeface="Poppins Light"/>
                <a:sym typeface="Poppins Light"/>
                <a:hlinkClick r:id="rId6" tooltip="https://www.mdpi.com/2218-273X/15/1/141"/>
              </a:rPr>
              <a:t>Citations: 138</a:t>
            </a:r>
          </a:p>
          <a:p>
            <a:pPr algn="l">
              <a:lnSpc>
                <a:spcPts val="2999"/>
              </a:lnSpc>
            </a:pPr>
            <a:endParaRPr lang="en-US" sz="1851" u="sng">
              <a:solidFill>
                <a:srgbClr val="FFFFFF"/>
              </a:solidFill>
              <a:latin typeface="Poppins Light"/>
              <a:ea typeface="Poppins Light"/>
              <a:cs typeface="Poppins Light"/>
              <a:sym typeface="Poppins Light"/>
              <a:hlinkClick r:id="rId6" tooltip="https://www.mdpi.com/2218-273X/15/1/141"/>
            </a:endParaRPr>
          </a:p>
        </p:txBody>
      </p:sp>
      <p:sp>
        <p:nvSpPr>
          <p:cNvPr id="17" name="TextBox 17"/>
          <p:cNvSpPr txBox="1"/>
          <p:nvPr/>
        </p:nvSpPr>
        <p:spPr>
          <a:xfrm>
            <a:off x="5628781" y="6671019"/>
            <a:ext cx="3121512" cy="2587281"/>
          </a:xfrm>
          <a:prstGeom prst="rect">
            <a:avLst/>
          </a:prstGeom>
        </p:spPr>
        <p:txBody>
          <a:bodyPr lIns="0" tIns="0" rIns="0" bIns="0" rtlCol="0" anchor="t">
            <a:spAutoFit/>
          </a:bodyPr>
          <a:lstStyle/>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Title: "Machine Learning Applications in Nano-Biosensing for Diabetes"</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Website: </a:t>
            </a:r>
            <a:r>
              <a:rPr lang="en-US" sz="1851" u="sng">
                <a:solidFill>
                  <a:srgbClr val="FFFFFF"/>
                </a:solidFill>
                <a:latin typeface="Poppins Light"/>
                <a:ea typeface="Poppins Light"/>
                <a:cs typeface="Poppins Light"/>
                <a:sym typeface="Poppins Light"/>
                <a:hlinkClick r:id="rId7" tooltip="https://www.mdpi.com/2079-4991/13/5/867"/>
              </a:rPr>
              <a:t>MDPI</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Citations: 115</a:t>
            </a:r>
          </a:p>
          <a:p>
            <a:pPr algn="l">
              <a:lnSpc>
                <a:spcPts val="2999"/>
              </a:lnSpc>
            </a:pPr>
            <a:endParaRPr lang="en-US" sz="1851">
              <a:solidFill>
                <a:srgbClr val="FFFFFF"/>
              </a:solidFill>
              <a:latin typeface="Poppins Light"/>
              <a:ea typeface="Poppins Light"/>
              <a:cs typeface="Poppins Light"/>
              <a:sym typeface="Poppins Light"/>
            </a:endParaRPr>
          </a:p>
        </p:txBody>
      </p:sp>
      <p:sp>
        <p:nvSpPr>
          <p:cNvPr id="18" name="TextBox 18"/>
          <p:cNvSpPr txBox="1"/>
          <p:nvPr/>
        </p:nvSpPr>
        <p:spPr>
          <a:xfrm>
            <a:off x="1850044" y="6671019"/>
            <a:ext cx="3121512" cy="1844331"/>
          </a:xfrm>
          <a:prstGeom prst="rect">
            <a:avLst/>
          </a:prstGeom>
        </p:spPr>
        <p:txBody>
          <a:bodyPr lIns="0" tIns="0" rIns="0" bIns="0" rtlCol="0" anchor="t">
            <a:spAutoFit/>
          </a:bodyPr>
          <a:lstStyle/>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Title: "AI-Enhanced Biosensors for Pathogen Detection"</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Webiste:</a:t>
            </a:r>
            <a:r>
              <a:rPr lang="en-US" sz="1851" u="sng">
                <a:solidFill>
                  <a:srgbClr val="FFFFFF"/>
                </a:solidFill>
                <a:latin typeface="Poppins Light"/>
                <a:ea typeface="Poppins Light"/>
                <a:cs typeface="Poppins Light"/>
                <a:sym typeface="Poppins Light"/>
                <a:hlinkClick r:id="rId8" tooltip="https://www.researchgate.net/publication/374875270_AI-Integrated_Biosensors_and_Technologies_for_Automated_Disease_Detection_and_Drug_Delivery"/>
              </a:rPr>
              <a:t> ResearchGate</a:t>
            </a:r>
          </a:p>
          <a:p>
            <a:pPr marL="399778" lvl="1" indent="-199889" algn="l">
              <a:lnSpc>
                <a:spcPts val="2999"/>
              </a:lnSpc>
              <a:buAutoNum type="arabicPeriod"/>
            </a:pPr>
            <a:r>
              <a:rPr lang="en-US" sz="1851" u="sng">
                <a:solidFill>
                  <a:srgbClr val="FFFFFF"/>
                </a:solidFill>
                <a:latin typeface="Poppins Light"/>
                <a:ea typeface="Poppins Light"/>
                <a:cs typeface="Poppins Light"/>
                <a:sym typeface="Poppins Light"/>
              </a:rPr>
              <a:t>Citations:120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Freeform 2"/>
          <p:cNvSpPr/>
          <p:nvPr/>
        </p:nvSpPr>
        <p:spPr>
          <a:xfrm>
            <a:off x="1778636" y="3161482"/>
            <a:ext cx="3375695" cy="3375695"/>
          </a:xfrm>
          <a:custGeom>
            <a:avLst/>
            <a:gdLst/>
            <a:ahLst/>
            <a:cxnLst/>
            <a:rect l="l" t="t" r="r" b="b"/>
            <a:pathLst>
              <a:path w="3375695" h="3375695">
                <a:moveTo>
                  <a:pt x="0" y="0"/>
                </a:moveTo>
                <a:lnTo>
                  <a:pt x="3375695" y="0"/>
                </a:lnTo>
                <a:lnTo>
                  <a:pt x="3375695" y="3375696"/>
                </a:lnTo>
                <a:lnTo>
                  <a:pt x="0" y="3375696"/>
                </a:lnTo>
                <a:lnTo>
                  <a:pt x="0" y="0"/>
                </a:lnTo>
                <a:close/>
              </a:path>
            </a:pathLst>
          </a:custGeom>
          <a:blipFill>
            <a:blip r:embed="rId2"/>
            <a:stretch>
              <a:fillRect/>
            </a:stretch>
          </a:blipFill>
        </p:spPr>
      </p:sp>
      <p:sp>
        <p:nvSpPr>
          <p:cNvPr id="3" name="Freeform 3"/>
          <p:cNvSpPr/>
          <p:nvPr/>
        </p:nvSpPr>
        <p:spPr>
          <a:xfrm>
            <a:off x="5543076" y="3161482"/>
            <a:ext cx="3375695" cy="3375695"/>
          </a:xfrm>
          <a:custGeom>
            <a:avLst/>
            <a:gdLst/>
            <a:ahLst/>
            <a:cxnLst/>
            <a:rect l="l" t="t" r="r" b="b"/>
            <a:pathLst>
              <a:path w="3375695" h="3375695">
                <a:moveTo>
                  <a:pt x="0" y="0"/>
                </a:moveTo>
                <a:lnTo>
                  <a:pt x="3375695" y="0"/>
                </a:lnTo>
                <a:lnTo>
                  <a:pt x="3375695" y="3375696"/>
                </a:lnTo>
                <a:lnTo>
                  <a:pt x="0" y="3375696"/>
                </a:lnTo>
                <a:lnTo>
                  <a:pt x="0" y="0"/>
                </a:lnTo>
                <a:close/>
              </a:path>
            </a:pathLst>
          </a:custGeom>
          <a:blipFill>
            <a:blip r:embed="rId2"/>
            <a:stretch>
              <a:fillRect/>
            </a:stretch>
          </a:blipFill>
        </p:spPr>
      </p:sp>
      <p:sp>
        <p:nvSpPr>
          <p:cNvPr id="4" name="Freeform 4"/>
          <p:cNvSpPr/>
          <p:nvPr/>
        </p:nvSpPr>
        <p:spPr>
          <a:xfrm>
            <a:off x="9307516" y="3186929"/>
            <a:ext cx="3375695" cy="3375695"/>
          </a:xfrm>
          <a:custGeom>
            <a:avLst/>
            <a:gdLst/>
            <a:ahLst/>
            <a:cxnLst/>
            <a:rect l="l" t="t" r="r" b="b"/>
            <a:pathLst>
              <a:path w="3375695" h="3375695">
                <a:moveTo>
                  <a:pt x="0" y="0"/>
                </a:moveTo>
                <a:lnTo>
                  <a:pt x="3375695" y="0"/>
                </a:lnTo>
                <a:lnTo>
                  <a:pt x="3375695" y="3375695"/>
                </a:lnTo>
                <a:lnTo>
                  <a:pt x="0" y="3375695"/>
                </a:lnTo>
                <a:lnTo>
                  <a:pt x="0" y="0"/>
                </a:lnTo>
                <a:close/>
              </a:path>
            </a:pathLst>
          </a:custGeom>
          <a:blipFill>
            <a:blip r:embed="rId2"/>
            <a:stretch>
              <a:fillRect/>
            </a:stretch>
          </a:blipFill>
        </p:spPr>
      </p:sp>
      <p:sp>
        <p:nvSpPr>
          <p:cNvPr id="5" name="Freeform 5"/>
          <p:cNvSpPr/>
          <p:nvPr/>
        </p:nvSpPr>
        <p:spPr>
          <a:xfrm>
            <a:off x="13071956" y="3228649"/>
            <a:ext cx="3375695" cy="3375695"/>
          </a:xfrm>
          <a:custGeom>
            <a:avLst/>
            <a:gdLst/>
            <a:ahLst/>
            <a:cxnLst/>
            <a:rect l="l" t="t" r="r" b="b"/>
            <a:pathLst>
              <a:path w="3375695" h="3375695">
                <a:moveTo>
                  <a:pt x="0" y="0"/>
                </a:moveTo>
                <a:lnTo>
                  <a:pt x="3375695" y="0"/>
                </a:lnTo>
                <a:lnTo>
                  <a:pt x="3375695" y="3375695"/>
                </a:lnTo>
                <a:lnTo>
                  <a:pt x="0" y="3375695"/>
                </a:lnTo>
                <a:lnTo>
                  <a:pt x="0" y="0"/>
                </a:lnTo>
                <a:close/>
              </a:path>
            </a:pathLst>
          </a:custGeom>
          <a:blipFill>
            <a:blip r:embed="rId2"/>
            <a:stretch>
              <a:fillRect/>
            </a:stretch>
          </a:blipFill>
        </p:spPr>
      </p:sp>
      <p:sp>
        <p:nvSpPr>
          <p:cNvPr id="6" name="AutoShape 6"/>
          <p:cNvSpPr/>
          <p:nvPr/>
        </p:nvSpPr>
        <p:spPr>
          <a:xfrm>
            <a:off x="12251576" y="4940309"/>
            <a:ext cx="1326604" cy="0"/>
          </a:xfrm>
          <a:prstGeom prst="line">
            <a:avLst/>
          </a:prstGeom>
          <a:ln w="47625" cap="rnd">
            <a:solidFill>
              <a:srgbClr val="5CE5F8"/>
            </a:solidFill>
            <a:prstDash val="sysDot"/>
            <a:headEnd type="none" w="sm" len="sm"/>
            <a:tailEnd type="none" w="sm" len="sm"/>
          </a:ln>
        </p:spPr>
      </p:sp>
      <p:sp>
        <p:nvSpPr>
          <p:cNvPr id="7" name="AutoShape 7"/>
          <p:cNvSpPr/>
          <p:nvPr/>
        </p:nvSpPr>
        <p:spPr>
          <a:xfrm>
            <a:off x="8491673" y="4940309"/>
            <a:ext cx="1344540" cy="0"/>
          </a:xfrm>
          <a:prstGeom prst="line">
            <a:avLst/>
          </a:prstGeom>
          <a:ln w="47625" cap="rnd">
            <a:solidFill>
              <a:srgbClr val="5CE5F8"/>
            </a:solidFill>
            <a:prstDash val="sysDot"/>
            <a:headEnd type="none" w="sm" len="sm"/>
            <a:tailEnd type="none" w="sm" len="sm"/>
          </a:ln>
        </p:spPr>
      </p:sp>
      <p:sp>
        <p:nvSpPr>
          <p:cNvPr id="8" name="AutoShape 8"/>
          <p:cNvSpPr/>
          <p:nvPr/>
        </p:nvSpPr>
        <p:spPr>
          <a:xfrm>
            <a:off x="4687080" y="4873143"/>
            <a:ext cx="1302137" cy="0"/>
          </a:xfrm>
          <a:prstGeom prst="line">
            <a:avLst/>
          </a:prstGeom>
          <a:ln w="47625" cap="rnd">
            <a:solidFill>
              <a:srgbClr val="0FFFFA"/>
            </a:solidFill>
            <a:prstDash val="sysDot"/>
            <a:headEnd type="none" w="sm" len="sm"/>
            <a:tailEnd type="none" w="sm" len="sm"/>
          </a:ln>
        </p:spPr>
      </p:sp>
      <p:sp>
        <p:nvSpPr>
          <p:cNvPr id="9" name="Freeform 9"/>
          <p:cNvSpPr/>
          <p:nvPr/>
        </p:nvSpPr>
        <p:spPr>
          <a:xfrm>
            <a:off x="0" y="-5982468"/>
            <a:ext cx="20964209" cy="9372748"/>
          </a:xfrm>
          <a:custGeom>
            <a:avLst/>
            <a:gdLst/>
            <a:ahLst/>
            <a:cxnLst/>
            <a:rect l="l" t="t" r="r" b="b"/>
            <a:pathLst>
              <a:path w="20964209" h="9372748">
                <a:moveTo>
                  <a:pt x="0" y="0"/>
                </a:moveTo>
                <a:lnTo>
                  <a:pt x="20964209" y="0"/>
                </a:lnTo>
                <a:lnTo>
                  <a:pt x="20964209" y="9372748"/>
                </a:lnTo>
                <a:lnTo>
                  <a:pt x="0" y="9372748"/>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28700" y="763087"/>
            <a:ext cx="16230600" cy="2379345"/>
          </a:xfrm>
          <a:prstGeom prst="rect">
            <a:avLst/>
          </a:prstGeom>
        </p:spPr>
        <p:txBody>
          <a:bodyPr lIns="0" tIns="0" rIns="0" bIns="0" rtlCol="0" anchor="t">
            <a:spAutoFit/>
          </a:bodyPr>
          <a:lstStyle/>
          <a:p>
            <a:pPr marL="0" lvl="0" indent="0" algn="ctr">
              <a:lnSpc>
                <a:spcPts val="8640"/>
              </a:lnSpc>
              <a:spcBef>
                <a:spcPct val="0"/>
              </a:spcBef>
            </a:pPr>
            <a:r>
              <a:rPr lang="en-US" sz="12000">
                <a:solidFill>
                  <a:srgbClr val="0FFFFA"/>
                </a:solidFill>
                <a:latin typeface="Computer Says No"/>
                <a:ea typeface="Computer Says No"/>
                <a:cs typeface="Computer Says No"/>
                <a:sym typeface="Computer Says No"/>
              </a:rPr>
              <a:t>12 TOP-RATED BIONANOSENSORS AI MODEL DEVELOPMENT PROJECTS </a:t>
            </a:r>
          </a:p>
        </p:txBody>
      </p:sp>
      <p:sp>
        <p:nvSpPr>
          <p:cNvPr id="11" name="TextBox 11"/>
          <p:cNvSpPr txBox="1"/>
          <p:nvPr/>
        </p:nvSpPr>
        <p:spPr>
          <a:xfrm>
            <a:off x="2813565" y="4588434"/>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05</a:t>
            </a:r>
          </a:p>
        </p:txBody>
      </p:sp>
      <p:sp>
        <p:nvSpPr>
          <p:cNvPr id="12" name="TextBox 12"/>
          <p:cNvSpPr txBox="1"/>
          <p:nvPr/>
        </p:nvSpPr>
        <p:spPr>
          <a:xfrm>
            <a:off x="6596039" y="4523618"/>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06</a:t>
            </a:r>
          </a:p>
        </p:txBody>
      </p:sp>
      <p:sp>
        <p:nvSpPr>
          <p:cNvPr id="13" name="TextBox 13"/>
          <p:cNvSpPr txBox="1"/>
          <p:nvPr/>
        </p:nvSpPr>
        <p:spPr>
          <a:xfrm>
            <a:off x="10378512" y="4590785"/>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07</a:t>
            </a:r>
          </a:p>
        </p:txBody>
      </p:sp>
      <p:sp>
        <p:nvSpPr>
          <p:cNvPr id="14" name="TextBox 14"/>
          <p:cNvSpPr txBox="1"/>
          <p:nvPr/>
        </p:nvSpPr>
        <p:spPr>
          <a:xfrm>
            <a:off x="14160986" y="4590785"/>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08</a:t>
            </a:r>
          </a:p>
        </p:txBody>
      </p:sp>
      <p:sp>
        <p:nvSpPr>
          <p:cNvPr id="15" name="TextBox 15"/>
          <p:cNvSpPr txBox="1"/>
          <p:nvPr/>
        </p:nvSpPr>
        <p:spPr>
          <a:xfrm>
            <a:off x="13071956" y="6671019"/>
            <a:ext cx="3121512" cy="1844331"/>
          </a:xfrm>
          <a:prstGeom prst="rect">
            <a:avLst/>
          </a:prstGeom>
        </p:spPr>
        <p:txBody>
          <a:bodyPr lIns="0" tIns="0" rIns="0" bIns="0" rtlCol="0" anchor="t">
            <a:spAutoFit/>
          </a:bodyPr>
          <a:lstStyle/>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Title: "Smart Sensors: AI Models for Detecting Neurotransmitters"</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Website: </a:t>
            </a:r>
            <a:r>
              <a:rPr lang="en-US" sz="1851" u="sng">
                <a:solidFill>
                  <a:srgbClr val="FFFFFF"/>
                </a:solidFill>
                <a:latin typeface="Poppins Light"/>
                <a:ea typeface="Poppins Light"/>
                <a:cs typeface="Poppins Light"/>
                <a:sym typeface="Poppins Light"/>
                <a:hlinkClick r:id="rId5" tooltip="https://www.mdpi.com/1424-8220/19/9/2037"/>
              </a:rPr>
              <a:t>MDPI</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Citations: 129</a:t>
            </a:r>
          </a:p>
        </p:txBody>
      </p:sp>
      <p:sp>
        <p:nvSpPr>
          <p:cNvPr id="16" name="TextBox 16"/>
          <p:cNvSpPr txBox="1"/>
          <p:nvPr/>
        </p:nvSpPr>
        <p:spPr>
          <a:xfrm>
            <a:off x="9407519" y="6671019"/>
            <a:ext cx="3121512" cy="2587281"/>
          </a:xfrm>
          <a:prstGeom prst="rect">
            <a:avLst/>
          </a:prstGeom>
        </p:spPr>
        <p:txBody>
          <a:bodyPr lIns="0" tIns="0" rIns="0" bIns="0" rtlCol="0" anchor="t">
            <a:spAutoFit/>
          </a:bodyPr>
          <a:lstStyle/>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Title: "Deep Learning for Nanoparticle-Based Biosensors"</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Website: </a:t>
            </a:r>
            <a:r>
              <a:rPr lang="en-US" sz="1851" u="sng">
                <a:solidFill>
                  <a:srgbClr val="FFFFFF"/>
                </a:solidFill>
                <a:latin typeface="Poppins Light"/>
                <a:ea typeface="Poppins Light"/>
                <a:cs typeface="Poppins Light"/>
                <a:sym typeface="Poppins Light"/>
                <a:hlinkClick r:id="rId6" tooltip="https://www.sciencedirect.com/science/article/pii/S1748013223002177"/>
              </a:rPr>
              <a:t>DeepGT@ sciencedirect</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Citations: 138</a:t>
            </a:r>
          </a:p>
          <a:p>
            <a:pPr algn="l">
              <a:lnSpc>
                <a:spcPts val="2999"/>
              </a:lnSpc>
            </a:pPr>
            <a:endParaRPr lang="en-US" sz="1851">
              <a:solidFill>
                <a:srgbClr val="FFFFFF"/>
              </a:solidFill>
              <a:latin typeface="Poppins Light"/>
              <a:ea typeface="Poppins Light"/>
              <a:cs typeface="Poppins Light"/>
              <a:sym typeface="Poppins Light"/>
            </a:endParaRPr>
          </a:p>
        </p:txBody>
      </p:sp>
      <p:sp>
        <p:nvSpPr>
          <p:cNvPr id="17" name="TextBox 17"/>
          <p:cNvSpPr txBox="1"/>
          <p:nvPr/>
        </p:nvSpPr>
        <p:spPr>
          <a:xfrm>
            <a:off x="5628781" y="6671019"/>
            <a:ext cx="3121512" cy="2587281"/>
          </a:xfrm>
          <a:prstGeom prst="rect">
            <a:avLst/>
          </a:prstGeom>
        </p:spPr>
        <p:txBody>
          <a:bodyPr lIns="0" tIns="0" rIns="0" bIns="0" rtlCol="0" anchor="t">
            <a:spAutoFit/>
          </a:bodyPr>
          <a:lstStyle/>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Title: "AI-Driven Nanobiosensors for Early Cancer Detection"</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Website: </a:t>
            </a:r>
            <a:r>
              <a:rPr lang="en-US" sz="1851" u="sng">
                <a:solidFill>
                  <a:srgbClr val="FFFFFF"/>
                </a:solidFill>
                <a:latin typeface="Poppins Light"/>
                <a:ea typeface="Poppins Light"/>
                <a:cs typeface="Poppins Light"/>
                <a:sym typeface="Poppins Light"/>
                <a:hlinkClick r:id="rId7" tooltip="https://link.springer.com/article/10.1007/s11468-023-02017-2"/>
              </a:rPr>
              <a:t>S</a:t>
            </a:r>
            <a:r>
              <a:rPr lang="en-US" sz="1851" u="sng">
                <a:solidFill>
                  <a:srgbClr val="FFFFFF"/>
                </a:solidFill>
                <a:latin typeface="Poppins"/>
                <a:ea typeface="Poppins"/>
                <a:cs typeface="Poppins"/>
                <a:sym typeface="Poppins"/>
                <a:hlinkClick r:id="rId7" tooltip="https://link.springer.com/article/10.1007/s11468-023-02017-2"/>
              </a:rPr>
              <a:t>pringerLink</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Citations: 145</a:t>
            </a:r>
          </a:p>
          <a:p>
            <a:pPr algn="l">
              <a:lnSpc>
                <a:spcPts val="2999"/>
              </a:lnSpc>
            </a:pPr>
            <a:endParaRPr lang="en-US" sz="1851">
              <a:solidFill>
                <a:srgbClr val="FFFFFF"/>
              </a:solidFill>
              <a:latin typeface="Poppins Light"/>
              <a:ea typeface="Poppins Light"/>
              <a:cs typeface="Poppins Light"/>
              <a:sym typeface="Poppins Light"/>
            </a:endParaRPr>
          </a:p>
        </p:txBody>
      </p:sp>
      <p:sp>
        <p:nvSpPr>
          <p:cNvPr id="18" name="TextBox 18"/>
          <p:cNvSpPr txBox="1"/>
          <p:nvPr/>
        </p:nvSpPr>
        <p:spPr>
          <a:xfrm>
            <a:off x="1850044" y="6671019"/>
            <a:ext cx="3121512" cy="2958756"/>
          </a:xfrm>
          <a:prstGeom prst="rect">
            <a:avLst/>
          </a:prstGeom>
        </p:spPr>
        <p:txBody>
          <a:bodyPr lIns="0" tIns="0" rIns="0" bIns="0" rtlCol="0" anchor="t">
            <a:spAutoFit/>
          </a:bodyPr>
          <a:lstStyle/>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Title: "Nanopore Sequencing with AI for Biomarker Detection</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Website: </a:t>
            </a:r>
            <a:r>
              <a:rPr lang="en-US" sz="1851" u="sng">
                <a:solidFill>
                  <a:srgbClr val="FFFFFF"/>
                </a:solidFill>
                <a:latin typeface="Poppins Light"/>
                <a:ea typeface="Poppins Light"/>
                <a:cs typeface="Poppins Light"/>
                <a:sym typeface="Poppins Light"/>
                <a:hlinkClick r:id="rId8" tooltip="https://pmc.ncbi.nlm.nih.gov/articles/PMC11137830/"/>
              </a:rPr>
              <a:t> National Library of Medicine (NIH/NLM)</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Citations: 152"</a:t>
            </a:r>
          </a:p>
          <a:p>
            <a:pPr algn="l">
              <a:lnSpc>
                <a:spcPts val="2999"/>
              </a:lnSpc>
            </a:pPr>
            <a:endParaRPr lang="en-US" sz="1851">
              <a:solidFill>
                <a:srgbClr val="FFFFFF"/>
              </a:solidFill>
              <a:latin typeface="Poppins Light"/>
              <a:ea typeface="Poppins Light"/>
              <a:cs typeface="Poppins Light"/>
              <a:sym typeface="Poppi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Freeform 2"/>
          <p:cNvSpPr/>
          <p:nvPr/>
        </p:nvSpPr>
        <p:spPr>
          <a:xfrm>
            <a:off x="1778636" y="3161482"/>
            <a:ext cx="3375695" cy="3375695"/>
          </a:xfrm>
          <a:custGeom>
            <a:avLst/>
            <a:gdLst/>
            <a:ahLst/>
            <a:cxnLst/>
            <a:rect l="l" t="t" r="r" b="b"/>
            <a:pathLst>
              <a:path w="3375695" h="3375695">
                <a:moveTo>
                  <a:pt x="0" y="0"/>
                </a:moveTo>
                <a:lnTo>
                  <a:pt x="3375695" y="0"/>
                </a:lnTo>
                <a:lnTo>
                  <a:pt x="3375695" y="3375696"/>
                </a:lnTo>
                <a:lnTo>
                  <a:pt x="0" y="3375696"/>
                </a:lnTo>
                <a:lnTo>
                  <a:pt x="0" y="0"/>
                </a:lnTo>
                <a:close/>
              </a:path>
            </a:pathLst>
          </a:custGeom>
          <a:blipFill>
            <a:blip r:embed="rId2"/>
            <a:stretch>
              <a:fillRect/>
            </a:stretch>
          </a:blipFill>
        </p:spPr>
      </p:sp>
      <p:sp>
        <p:nvSpPr>
          <p:cNvPr id="3" name="Freeform 3"/>
          <p:cNvSpPr/>
          <p:nvPr/>
        </p:nvSpPr>
        <p:spPr>
          <a:xfrm>
            <a:off x="5543076" y="3161482"/>
            <a:ext cx="3375695" cy="3375695"/>
          </a:xfrm>
          <a:custGeom>
            <a:avLst/>
            <a:gdLst/>
            <a:ahLst/>
            <a:cxnLst/>
            <a:rect l="l" t="t" r="r" b="b"/>
            <a:pathLst>
              <a:path w="3375695" h="3375695">
                <a:moveTo>
                  <a:pt x="0" y="0"/>
                </a:moveTo>
                <a:lnTo>
                  <a:pt x="3375695" y="0"/>
                </a:lnTo>
                <a:lnTo>
                  <a:pt x="3375695" y="3375696"/>
                </a:lnTo>
                <a:lnTo>
                  <a:pt x="0" y="3375696"/>
                </a:lnTo>
                <a:lnTo>
                  <a:pt x="0" y="0"/>
                </a:lnTo>
                <a:close/>
              </a:path>
            </a:pathLst>
          </a:custGeom>
          <a:blipFill>
            <a:blip r:embed="rId2"/>
            <a:stretch>
              <a:fillRect/>
            </a:stretch>
          </a:blipFill>
        </p:spPr>
      </p:sp>
      <p:sp>
        <p:nvSpPr>
          <p:cNvPr id="4" name="Freeform 4"/>
          <p:cNvSpPr/>
          <p:nvPr/>
        </p:nvSpPr>
        <p:spPr>
          <a:xfrm>
            <a:off x="9307516" y="3186929"/>
            <a:ext cx="3375695" cy="3375695"/>
          </a:xfrm>
          <a:custGeom>
            <a:avLst/>
            <a:gdLst/>
            <a:ahLst/>
            <a:cxnLst/>
            <a:rect l="l" t="t" r="r" b="b"/>
            <a:pathLst>
              <a:path w="3375695" h="3375695">
                <a:moveTo>
                  <a:pt x="0" y="0"/>
                </a:moveTo>
                <a:lnTo>
                  <a:pt x="3375695" y="0"/>
                </a:lnTo>
                <a:lnTo>
                  <a:pt x="3375695" y="3375695"/>
                </a:lnTo>
                <a:lnTo>
                  <a:pt x="0" y="3375695"/>
                </a:lnTo>
                <a:lnTo>
                  <a:pt x="0" y="0"/>
                </a:lnTo>
                <a:close/>
              </a:path>
            </a:pathLst>
          </a:custGeom>
          <a:blipFill>
            <a:blip r:embed="rId2"/>
            <a:stretch>
              <a:fillRect/>
            </a:stretch>
          </a:blipFill>
        </p:spPr>
      </p:sp>
      <p:sp>
        <p:nvSpPr>
          <p:cNvPr id="5" name="Freeform 5"/>
          <p:cNvSpPr/>
          <p:nvPr/>
        </p:nvSpPr>
        <p:spPr>
          <a:xfrm>
            <a:off x="13071956" y="3228649"/>
            <a:ext cx="3375695" cy="3375695"/>
          </a:xfrm>
          <a:custGeom>
            <a:avLst/>
            <a:gdLst/>
            <a:ahLst/>
            <a:cxnLst/>
            <a:rect l="l" t="t" r="r" b="b"/>
            <a:pathLst>
              <a:path w="3375695" h="3375695">
                <a:moveTo>
                  <a:pt x="0" y="0"/>
                </a:moveTo>
                <a:lnTo>
                  <a:pt x="3375695" y="0"/>
                </a:lnTo>
                <a:lnTo>
                  <a:pt x="3375695" y="3375695"/>
                </a:lnTo>
                <a:lnTo>
                  <a:pt x="0" y="3375695"/>
                </a:lnTo>
                <a:lnTo>
                  <a:pt x="0" y="0"/>
                </a:lnTo>
                <a:close/>
              </a:path>
            </a:pathLst>
          </a:custGeom>
          <a:blipFill>
            <a:blip r:embed="rId2"/>
            <a:stretch>
              <a:fillRect/>
            </a:stretch>
          </a:blipFill>
        </p:spPr>
      </p:sp>
      <p:sp>
        <p:nvSpPr>
          <p:cNvPr id="6" name="AutoShape 6"/>
          <p:cNvSpPr/>
          <p:nvPr/>
        </p:nvSpPr>
        <p:spPr>
          <a:xfrm>
            <a:off x="12251576" y="4940309"/>
            <a:ext cx="1326604" cy="0"/>
          </a:xfrm>
          <a:prstGeom prst="line">
            <a:avLst/>
          </a:prstGeom>
          <a:ln w="47625" cap="rnd">
            <a:solidFill>
              <a:srgbClr val="5CE5F8"/>
            </a:solidFill>
            <a:prstDash val="sysDot"/>
            <a:headEnd type="none" w="sm" len="sm"/>
            <a:tailEnd type="none" w="sm" len="sm"/>
          </a:ln>
        </p:spPr>
      </p:sp>
      <p:sp>
        <p:nvSpPr>
          <p:cNvPr id="7" name="AutoShape 7"/>
          <p:cNvSpPr/>
          <p:nvPr/>
        </p:nvSpPr>
        <p:spPr>
          <a:xfrm>
            <a:off x="8491673" y="4940309"/>
            <a:ext cx="1344540" cy="0"/>
          </a:xfrm>
          <a:prstGeom prst="line">
            <a:avLst/>
          </a:prstGeom>
          <a:ln w="47625" cap="rnd">
            <a:solidFill>
              <a:srgbClr val="5CE5F8"/>
            </a:solidFill>
            <a:prstDash val="sysDot"/>
            <a:headEnd type="none" w="sm" len="sm"/>
            <a:tailEnd type="none" w="sm" len="sm"/>
          </a:ln>
        </p:spPr>
      </p:sp>
      <p:sp>
        <p:nvSpPr>
          <p:cNvPr id="8" name="AutoShape 8"/>
          <p:cNvSpPr/>
          <p:nvPr/>
        </p:nvSpPr>
        <p:spPr>
          <a:xfrm>
            <a:off x="4687080" y="4873143"/>
            <a:ext cx="1302137" cy="0"/>
          </a:xfrm>
          <a:prstGeom prst="line">
            <a:avLst/>
          </a:prstGeom>
          <a:ln w="47625" cap="rnd">
            <a:solidFill>
              <a:srgbClr val="0FFFFA"/>
            </a:solidFill>
            <a:prstDash val="sysDot"/>
            <a:headEnd type="none" w="sm" len="sm"/>
            <a:tailEnd type="none" w="sm" len="sm"/>
          </a:ln>
        </p:spPr>
      </p:sp>
      <p:sp>
        <p:nvSpPr>
          <p:cNvPr id="9" name="Freeform 9"/>
          <p:cNvSpPr/>
          <p:nvPr/>
        </p:nvSpPr>
        <p:spPr>
          <a:xfrm>
            <a:off x="0" y="-5982468"/>
            <a:ext cx="20964209" cy="9372748"/>
          </a:xfrm>
          <a:custGeom>
            <a:avLst/>
            <a:gdLst/>
            <a:ahLst/>
            <a:cxnLst/>
            <a:rect l="l" t="t" r="r" b="b"/>
            <a:pathLst>
              <a:path w="20964209" h="9372748">
                <a:moveTo>
                  <a:pt x="0" y="0"/>
                </a:moveTo>
                <a:lnTo>
                  <a:pt x="20964209" y="0"/>
                </a:lnTo>
                <a:lnTo>
                  <a:pt x="20964209" y="9372748"/>
                </a:lnTo>
                <a:lnTo>
                  <a:pt x="0" y="9372748"/>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28700" y="763087"/>
            <a:ext cx="16230600" cy="2379345"/>
          </a:xfrm>
          <a:prstGeom prst="rect">
            <a:avLst/>
          </a:prstGeom>
        </p:spPr>
        <p:txBody>
          <a:bodyPr lIns="0" tIns="0" rIns="0" bIns="0" rtlCol="0" anchor="t">
            <a:spAutoFit/>
          </a:bodyPr>
          <a:lstStyle/>
          <a:p>
            <a:pPr marL="0" lvl="0" indent="0" algn="ctr">
              <a:lnSpc>
                <a:spcPts val="8640"/>
              </a:lnSpc>
              <a:spcBef>
                <a:spcPct val="0"/>
              </a:spcBef>
            </a:pPr>
            <a:r>
              <a:rPr lang="en-US" sz="12000" dirty="0">
                <a:solidFill>
                  <a:srgbClr val="0FFFFA"/>
                </a:solidFill>
                <a:latin typeface="Computer Says No"/>
                <a:ea typeface="Computer Says No"/>
                <a:cs typeface="Computer Says No"/>
                <a:sym typeface="Computer Says No"/>
              </a:rPr>
              <a:t>12 TOP-RATED BIONANOSENSORS AI MODEL DEVELOPMENT PROJECTS </a:t>
            </a:r>
          </a:p>
        </p:txBody>
      </p:sp>
      <p:sp>
        <p:nvSpPr>
          <p:cNvPr id="11" name="TextBox 11"/>
          <p:cNvSpPr txBox="1"/>
          <p:nvPr/>
        </p:nvSpPr>
        <p:spPr>
          <a:xfrm>
            <a:off x="2813565" y="4588434"/>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09</a:t>
            </a:r>
          </a:p>
        </p:txBody>
      </p:sp>
      <p:sp>
        <p:nvSpPr>
          <p:cNvPr id="12" name="TextBox 12"/>
          <p:cNvSpPr txBox="1"/>
          <p:nvPr/>
        </p:nvSpPr>
        <p:spPr>
          <a:xfrm>
            <a:off x="6596039" y="4523618"/>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10</a:t>
            </a:r>
          </a:p>
        </p:txBody>
      </p:sp>
      <p:sp>
        <p:nvSpPr>
          <p:cNvPr id="13" name="TextBox 13"/>
          <p:cNvSpPr txBox="1"/>
          <p:nvPr/>
        </p:nvSpPr>
        <p:spPr>
          <a:xfrm>
            <a:off x="10378512" y="4590785"/>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11</a:t>
            </a:r>
          </a:p>
        </p:txBody>
      </p:sp>
      <p:sp>
        <p:nvSpPr>
          <p:cNvPr id="14" name="TextBox 14"/>
          <p:cNvSpPr txBox="1"/>
          <p:nvPr/>
        </p:nvSpPr>
        <p:spPr>
          <a:xfrm>
            <a:off x="14160986" y="4590785"/>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0FFFFA"/>
                </a:solidFill>
                <a:latin typeface="Computer Says No"/>
                <a:ea typeface="Computer Says No"/>
                <a:cs typeface="Computer Says No"/>
                <a:sym typeface="Computer Says No"/>
              </a:rPr>
              <a:t>12</a:t>
            </a:r>
          </a:p>
        </p:txBody>
      </p:sp>
      <p:sp>
        <p:nvSpPr>
          <p:cNvPr id="15" name="TextBox 15"/>
          <p:cNvSpPr txBox="1"/>
          <p:nvPr/>
        </p:nvSpPr>
        <p:spPr>
          <a:xfrm>
            <a:off x="13071956" y="6671019"/>
            <a:ext cx="3121512" cy="1844331"/>
          </a:xfrm>
          <a:prstGeom prst="rect">
            <a:avLst/>
          </a:prstGeom>
        </p:spPr>
        <p:txBody>
          <a:bodyPr lIns="0" tIns="0" rIns="0" bIns="0" rtlCol="0" anchor="t">
            <a:spAutoFit/>
          </a:bodyPr>
          <a:lstStyle/>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Title: "AI and Nanobiosensors for Personalized Medicine"</a:t>
            </a:r>
          </a:p>
          <a:p>
            <a:pPr marL="399778" lvl="1" indent="-199889" algn="l">
              <a:lnSpc>
                <a:spcPts val="2999"/>
              </a:lnSpc>
              <a:buAutoNum type="arabicPeriod"/>
            </a:pPr>
            <a:r>
              <a:rPr lang="en-US" sz="1851">
                <a:solidFill>
                  <a:srgbClr val="FFFFFF"/>
                </a:solidFill>
                <a:latin typeface="Poppins"/>
                <a:ea typeface="Poppins"/>
                <a:cs typeface="Poppins"/>
                <a:sym typeface="Poppins"/>
              </a:rPr>
              <a:t>Website: </a:t>
            </a:r>
            <a:r>
              <a:rPr lang="en-US" sz="1851" u="sng">
                <a:solidFill>
                  <a:srgbClr val="FFFFFF"/>
                </a:solidFill>
                <a:latin typeface="Poppins"/>
                <a:ea typeface="Poppins"/>
                <a:cs typeface="Poppins"/>
                <a:sym typeface="Poppins"/>
                <a:hlinkClick r:id="rId5" tooltip="https://www.tandfonline.com/doi/full/10.2217/nnm.09.12"/>
              </a:rPr>
              <a:t>Taylor &amp; Francis</a:t>
            </a:r>
          </a:p>
        </p:txBody>
      </p:sp>
      <p:sp>
        <p:nvSpPr>
          <p:cNvPr id="16" name="TextBox 16"/>
          <p:cNvSpPr txBox="1"/>
          <p:nvPr/>
        </p:nvSpPr>
        <p:spPr>
          <a:xfrm>
            <a:off x="9407519" y="6671019"/>
            <a:ext cx="3121512" cy="2587281"/>
          </a:xfrm>
          <a:prstGeom prst="rect">
            <a:avLst/>
          </a:prstGeom>
        </p:spPr>
        <p:txBody>
          <a:bodyPr lIns="0" tIns="0" rIns="0" bIns="0" rtlCol="0" anchor="t">
            <a:spAutoFit/>
          </a:bodyPr>
          <a:lstStyle/>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Machine learning-assisted calibration of Hg2+ sensors based on carbon nanotube field-effect transistors</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Website: </a:t>
            </a:r>
            <a:r>
              <a:rPr lang="en-US" sz="1851" u="sng">
                <a:solidFill>
                  <a:srgbClr val="FFFFFF"/>
                </a:solidFill>
                <a:latin typeface="Poppins Light"/>
                <a:ea typeface="Poppins Light"/>
                <a:cs typeface="Poppins Light"/>
                <a:sym typeface="Poppins Light"/>
                <a:hlinkClick r:id="rId6" tooltip="https://www.sciencedirect.com/science/article/pii/S0956566321001226"/>
              </a:rPr>
              <a:t>Science Direct</a:t>
            </a:r>
          </a:p>
          <a:p>
            <a:pPr algn="l">
              <a:lnSpc>
                <a:spcPts val="2999"/>
              </a:lnSpc>
            </a:pPr>
            <a:endParaRPr lang="en-US" sz="1851" u="sng">
              <a:solidFill>
                <a:srgbClr val="FFFFFF"/>
              </a:solidFill>
              <a:latin typeface="Poppins Light"/>
              <a:ea typeface="Poppins Light"/>
              <a:cs typeface="Poppins Light"/>
              <a:sym typeface="Poppins Light"/>
              <a:hlinkClick r:id="rId6" tooltip="https://www.sciencedirect.com/science/article/pii/S0956566321001226"/>
            </a:endParaRPr>
          </a:p>
        </p:txBody>
      </p:sp>
      <p:sp>
        <p:nvSpPr>
          <p:cNvPr id="17" name="TextBox 17"/>
          <p:cNvSpPr txBox="1"/>
          <p:nvPr/>
        </p:nvSpPr>
        <p:spPr>
          <a:xfrm>
            <a:off x="5743081" y="6671019"/>
            <a:ext cx="3121512" cy="2958756"/>
          </a:xfrm>
          <a:prstGeom prst="rect">
            <a:avLst/>
          </a:prstGeom>
        </p:spPr>
        <p:txBody>
          <a:bodyPr lIns="0" tIns="0" rIns="0" bIns="0" rtlCol="0" anchor="t">
            <a:spAutoFit/>
          </a:bodyPr>
          <a:lstStyle/>
          <a:p>
            <a:pPr marL="399778" lvl="1" indent="-199889" algn="l">
              <a:lnSpc>
                <a:spcPts val="2999"/>
              </a:lnSpc>
              <a:buAutoNum type="arabicPeriod"/>
            </a:pPr>
            <a:r>
              <a:rPr lang="en-US" sz="1851" dirty="0">
                <a:solidFill>
                  <a:srgbClr val="FFFFFF"/>
                </a:solidFill>
                <a:latin typeface="Poppins Light"/>
                <a:ea typeface="Poppins Light"/>
                <a:cs typeface="Poppins Light"/>
                <a:sym typeface="Poppins Light"/>
              </a:rPr>
              <a:t>Title: "AI-Driven </a:t>
            </a:r>
            <a:r>
              <a:rPr lang="en-US" sz="1851" dirty="0" err="1">
                <a:solidFill>
                  <a:srgbClr val="FFFFFF"/>
                </a:solidFill>
                <a:latin typeface="Poppins Light"/>
                <a:ea typeface="Poppins Light"/>
                <a:cs typeface="Poppins Light"/>
                <a:sym typeface="Poppins Light"/>
              </a:rPr>
              <a:t>Nanobiosensors</a:t>
            </a:r>
            <a:r>
              <a:rPr lang="en-US" sz="1851" dirty="0">
                <a:solidFill>
                  <a:srgbClr val="FFFFFF"/>
                </a:solidFill>
                <a:latin typeface="Poppins Light"/>
                <a:ea typeface="Poppins Light"/>
                <a:cs typeface="Poppins Light"/>
                <a:sym typeface="Poppins Light"/>
              </a:rPr>
              <a:t> for Real-Time Disease Monitoring".</a:t>
            </a:r>
          </a:p>
          <a:p>
            <a:pPr marL="399778" lvl="1" indent="-199889" algn="l">
              <a:lnSpc>
                <a:spcPts val="2999"/>
              </a:lnSpc>
              <a:buAutoNum type="arabicPeriod"/>
            </a:pPr>
            <a:r>
              <a:rPr lang="en-US" sz="1851" dirty="0">
                <a:solidFill>
                  <a:srgbClr val="FFFFFF"/>
                </a:solidFill>
                <a:latin typeface="Poppins Light"/>
                <a:ea typeface="Poppins Light"/>
                <a:cs typeface="Poppins Light"/>
                <a:sym typeface="Poppins Light"/>
              </a:rPr>
              <a:t>Website: </a:t>
            </a:r>
            <a:r>
              <a:rPr lang="en-US" sz="1851" u="sng" dirty="0">
                <a:solidFill>
                  <a:srgbClr val="FFFFFF"/>
                </a:solidFill>
                <a:latin typeface="Poppins Light"/>
                <a:ea typeface="Poppins Light"/>
                <a:cs typeface="Poppins Light"/>
                <a:sym typeface="Poppins Light"/>
                <a:hlinkClick r:id="rId7" tooltip="https://ejst.samipubco.com/article_189712_855a4a2edf6ea49afdbf96f09bc11a17.pdf"/>
              </a:rPr>
              <a:t>Eurasian Journal of Science and Technology </a:t>
            </a:r>
          </a:p>
          <a:p>
            <a:pPr algn="l">
              <a:lnSpc>
                <a:spcPts val="2999"/>
              </a:lnSpc>
            </a:pPr>
            <a:endParaRPr lang="en-US" sz="1851" u="sng" dirty="0">
              <a:solidFill>
                <a:srgbClr val="FFFFFF"/>
              </a:solidFill>
              <a:latin typeface="Poppins Light"/>
              <a:ea typeface="Poppins Light"/>
              <a:cs typeface="Poppins Light"/>
              <a:sym typeface="Poppins Light"/>
              <a:hlinkClick r:id="rId7" tooltip="https://ejst.samipubco.com/article_189712_855a4a2edf6ea49afdbf96f09bc11a17.pdf"/>
            </a:endParaRPr>
          </a:p>
        </p:txBody>
      </p:sp>
      <p:sp>
        <p:nvSpPr>
          <p:cNvPr id="18" name="TextBox 18"/>
          <p:cNvSpPr txBox="1"/>
          <p:nvPr/>
        </p:nvSpPr>
        <p:spPr>
          <a:xfrm>
            <a:off x="1850044" y="6671019"/>
            <a:ext cx="3121512" cy="2587281"/>
          </a:xfrm>
          <a:prstGeom prst="rect">
            <a:avLst/>
          </a:prstGeom>
        </p:spPr>
        <p:txBody>
          <a:bodyPr lIns="0" tIns="0" rIns="0" bIns="0" rtlCol="0" anchor="t">
            <a:spAutoFit/>
          </a:bodyPr>
          <a:lstStyle/>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Title: "AI in Nano-Biosensing for Environmental Pollutants"</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Website: </a:t>
            </a:r>
            <a:r>
              <a:rPr lang="en-US" sz="1851" u="sng">
                <a:solidFill>
                  <a:srgbClr val="FFFFFF"/>
                </a:solidFill>
                <a:latin typeface="Poppins Light"/>
                <a:ea typeface="Poppins Light"/>
                <a:cs typeface="Poppins Light"/>
                <a:sym typeface="Poppins Light"/>
                <a:hlinkClick r:id="rId8" tooltip="https://www.upgrad.com/blog"/>
              </a:rPr>
              <a:t>UpGrad</a:t>
            </a:r>
            <a:r>
              <a:rPr lang="en-US" sz="1851" u="sng">
                <a:solidFill>
                  <a:srgbClr val="FFFFFF"/>
                </a:solidFill>
                <a:latin typeface="Poppins Light"/>
                <a:ea typeface="Poppins Light"/>
                <a:cs typeface="Poppins Light"/>
                <a:sym typeface="Poppins Light"/>
                <a:hlinkClick r:id="rId9" tooltip="https://www.sciencedirect.com/science/article/pii/S2589234724004044"/>
              </a:rPr>
              <a:t> Science Direct</a:t>
            </a:r>
            <a:r>
              <a:rPr lang="en-US" sz="1851" u="sng">
                <a:solidFill>
                  <a:srgbClr val="FFFFFF"/>
                </a:solidFill>
                <a:latin typeface="Poppins Light"/>
                <a:ea typeface="Poppins Light"/>
                <a:cs typeface="Poppins Light"/>
                <a:sym typeface="Poppins Light"/>
              </a:rPr>
              <a:t> </a:t>
            </a:r>
          </a:p>
          <a:p>
            <a:pPr marL="399778" lvl="1" indent="-199889" algn="l">
              <a:lnSpc>
                <a:spcPts val="2999"/>
              </a:lnSpc>
              <a:buAutoNum type="arabicPeriod"/>
            </a:pPr>
            <a:r>
              <a:rPr lang="en-US" sz="1851">
                <a:solidFill>
                  <a:srgbClr val="FFFFFF"/>
                </a:solidFill>
                <a:latin typeface="Poppins Light"/>
                <a:ea typeface="Poppins Light"/>
                <a:cs typeface="Poppins Light"/>
                <a:sym typeface="Poppins Light"/>
              </a:rPr>
              <a:t>Citations: 105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0F20"/>
        </a:solidFill>
        <a:effectLst/>
      </p:bgPr>
    </p:bg>
    <p:spTree>
      <p:nvGrpSpPr>
        <p:cNvPr id="1" name=""/>
        <p:cNvGrpSpPr/>
        <p:nvPr/>
      </p:nvGrpSpPr>
      <p:grpSpPr>
        <a:xfrm>
          <a:off x="0" y="0"/>
          <a:ext cx="0" cy="0"/>
          <a:chOff x="0" y="0"/>
          <a:chExt cx="0" cy="0"/>
        </a:xfrm>
      </p:grpSpPr>
      <p:sp>
        <p:nvSpPr>
          <p:cNvPr id="2" name="TextBox 2"/>
          <p:cNvSpPr txBox="1"/>
          <p:nvPr/>
        </p:nvSpPr>
        <p:spPr>
          <a:xfrm>
            <a:off x="1821100" y="1223769"/>
            <a:ext cx="9725339" cy="1283970"/>
          </a:xfrm>
          <a:prstGeom prst="rect">
            <a:avLst/>
          </a:prstGeom>
        </p:spPr>
        <p:txBody>
          <a:bodyPr lIns="0" tIns="0" rIns="0" bIns="0" rtlCol="0" anchor="t">
            <a:spAutoFit/>
          </a:bodyPr>
          <a:lstStyle/>
          <a:p>
            <a:pPr marL="0" lvl="0" indent="0" algn="l">
              <a:lnSpc>
                <a:spcPts val="8640"/>
              </a:lnSpc>
              <a:spcBef>
                <a:spcPct val="0"/>
              </a:spcBef>
            </a:pPr>
            <a:r>
              <a:rPr lang="en-US" sz="12000">
                <a:solidFill>
                  <a:srgbClr val="01E9F8"/>
                </a:solidFill>
                <a:latin typeface="Computer Says No"/>
                <a:ea typeface="Computer Says No"/>
                <a:cs typeface="Computer Says No"/>
                <a:sym typeface="Computer Says No"/>
              </a:rPr>
              <a:t>AI IN BIOSENSORS</a:t>
            </a:r>
          </a:p>
        </p:txBody>
      </p:sp>
      <p:sp>
        <p:nvSpPr>
          <p:cNvPr id="3" name="Freeform 3"/>
          <p:cNvSpPr/>
          <p:nvPr/>
        </p:nvSpPr>
        <p:spPr>
          <a:xfrm>
            <a:off x="-2676209" y="-5931560"/>
            <a:ext cx="20964209" cy="9372748"/>
          </a:xfrm>
          <a:custGeom>
            <a:avLst/>
            <a:gdLst/>
            <a:ahLst/>
            <a:cxnLst/>
            <a:rect l="l" t="t" r="r" b="b"/>
            <a:pathLst>
              <a:path w="20964209" h="9372748">
                <a:moveTo>
                  <a:pt x="0" y="0"/>
                </a:moveTo>
                <a:lnTo>
                  <a:pt x="20964209" y="0"/>
                </a:lnTo>
                <a:lnTo>
                  <a:pt x="20964209" y="9372749"/>
                </a:lnTo>
                <a:lnTo>
                  <a:pt x="0" y="9372749"/>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27914" y="3481120"/>
            <a:ext cx="7322900" cy="582930"/>
          </a:xfrm>
          <a:prstGeom prst="rect">
            <a:avLst/>
          </a:prstGeom>
        </p:spPr>
        <p:txBody>
          <a:bodyPr lIns="0" tIns="0" rIns="0" bIns="0" rtlCol="0" anchor="t">
            <a:spAutoFit/>
          </a:bodyPr>
          <a:lstStyle/>
          <a:p>
            <a:pPr marL="0" lvl="0" indent="0" algn="just">
              <a:lnSpc>
                <a:spcPts val="3959"/>
              </a:lnSpc>
              <a:spcBef>
                <a:spcPct val="0"/>
              </a:spcBef>
            </a:pPr>
            <a:r>
              <a:rPr lang="en-US" sz="5499">
                <a:solidFill>
                  <a:srgbClr val="01E9F8"/>
                </a:solidFill>
                <a:latin typeface="Computer Says No"/>
                <a:ea typeface="Computer Says No"/>
                <a:cs typeface="Computer Says No"/>
                <a:sym typeface="Computer Says No"/>
              </a:rPr>
              <a:t>ENHANCED SIGNAL PROCESSING</a:t>
            </a:r>
          </a:p>
        </p:txBody>
      </p:sp>
      <p:sp>
        <p:nvSpPr>
          <p:cNvPr id="5" name="TextBox 5"/>
          <p:cNvSpPr txBox="1"/>
          <p:nvPr/>
        </p:nvSpPr>
        <p:spPr>
          <a:xfrm>
            <a:off x="7800094" y="3481120"/>
            <a:ext cx="5342589" cy="582930"/>
          </a:xfrm>
          <a:prstGeom prst="rect">
            <a:avLst/>
          </a:prstGeom>
        </p:spPr>
        <p:txBody>
          <a:bodyPr lIns="0" tIns="0" rIns="0" bIns="0" rtlCol="0" anchor="t">
            <a:spAutoFit/>
          </a:bodyPr>
          <a:lstStyle/>
          <a:p>
            <a:pPr marL="0" lvl="0" indent="0" algn="just">
              <a:lnSpc>
                <a:spcPts val="3959"/>
              </a:lnSpc>
              <a:spcBef>
                <a:spcPct val="0"/>
              </a:spcBef>
            </a:pPr>
            <a:r>
              <a:rPr lang="en-US" sz="5499">
                <a:solidFill>
                  <a:srgbClr val="01E9F8"/>
                </a:solidFill>
                <a:latin typeface="Computer Says No"/>
                <a:ea typeface="Computer Says No"/>
                <a:cs typeface="Computer Says No"/>
                <a:sym typeface="Computer Says No"/>
              </a:rPr>
              <a:t>MULTIMODAL DATA FUSION</a:t>
            </a:r>
          </a:p>
        </p:txBody>
      </p:sp>
      <p:sp>
        <p:nvSpPr>
          <p:cNvPr id="6" name="TextBox 6"/>
          <p:cNvSpPr txBox="1"/>
          <p:nvPr/>
        </p:nvSpPr>
        <p:spPr>
          <a:xfrm>
            <a:off x="1627914" y="4096770"/>
            <a:ext cx="4864636" cy="910272"/>
          </a:xfrm>
          <a:prstGeom prst="rect">
            <a:avLst/>
          </a:prstGeom>
        </p:spPr>
        <p:txBody>
          <a:bodyPr lIns="0" tIns="0" rIns="0" bIns="0" rtlCol="0" anchor="t">
            <a:spAutoFit/>
          </a:bodyPr>
          <a:lstStyle/>
          <a:p>
            <a:pPr algn="just">
              <a:lnSpc>
                <a:spcPts val="2439"/>
              </a:lnSpc>
            </a:pPr>
            <a:r>
              <a:rPr lang="en-US" sz="1505">
                <a:solidFill>
                  <a:srgbClr val="FFFFFF"/>
                </a:solidFill>
                <a:latin typeface="Poppins Light"/>
                <a:ea typeface="Poppins Light"/>
                <a:cs typeface="Poppins Light"/>
                <a:sym typeface="Poppins Light"/>
              </a:rPr>
              <a:t>AI (especially deep learning) filters noise and extracts subtle patterns from complex biosensor signals, improving accuracy and reliability.</a:t>
            </a:r>
          </a:p>
        </p:txBody>
      </p:sp>
      <p:sp>
        <p:nvSpPr>
          <p:cNvPr id="7" name="TextBox 7"/>
          <p:cNvSpPr txBox="1"/>
          <p:nvPr/>
        </p:nvSpPr>
        <p:spPr>
          <a:xfrm>
            <a:off x="7800094" y="4096770"/>
            <a:ext cx="4888284" cy="910272"/>
          </a:xfrm>
          <a:prstGeom prst="rect">
            <a:avLst/>
          </a:prstGeom>
        </p:spPr>
        <p:txBody>
          <a:bodyPr lIns="0" tIns="0" rIns="0" bIns="0" rtlCol="0" anchor="t">
            <a:spAutoFit/>
          </a:bodyPr>
          <a:lstStyle/>
          <a:p>
            <a:pPr algn="just">
              <a:lnSpc>
                <a:spcPts val="2439"/>
              </a:lnSpc>
            </a:pPr>
            <a:r>
              <a:rPr lang="en-US" sz="1505">
                <a:solidFill>
                  <a:srgbClr val="FFFFFF"/>
                </a:solidFill>
                <a:latin typeface="Poppins Light"/>
                <a:ea typeface="Poppins Light"/>
                <a:cs typeface="Poppins Light"/>
                <a:sym typeface="Poppins Light"/>
              </a:rPr>
              <a:t>AI predicts future health events and detects diseases early by identifying subtle anomalies in biosensor readings.</a:t>
            </a:r>
          </a:p>
        </p:txBody>
      </p:sp>
      <p:sp>
        <p:nvSpPr>
          <p:cNvPr id="8" name="TextBox 8"/>
          <p:cNvSpPr txBox="1"/>
          <p:nvPr/>
        </p:nvSpPr>
        <p:spPr>
          <a:xfrm>
            <a:off x="1627914" y="5654742"/>
            <a:ext cx="5101108" cy="582930"/>
          </a:xfrm>
          <a:prstGeom prst="rect">
            <a:avLst/>
          </a:prstGeom>
        </p:spPr>
        <p:txBody>
          <a:bodyPr lIns="0" tIns="0" rIns="0" bIns="0" rtlCol="0" anchor="t">
            <a:spAutoFit/>
          </a:bodyPr>
          <a:lstStyle/>
          <a:p>
            <a:pPr marL="0" lvl="0" indent="0" algn="l">
              <a:lnSpc>
                <a:spcPts val="3959"/>
              </a:lnSpc>
              <a:spcBef>
                <a:spcPct val="0"/>
              </a:spcBef>
            </a:pPr>
            <a:r>
              <a:rPr lang="en-US" sz="5499">
                <a:solidFill>
                  <a:srgbClr val="01E9F8"/>
                </a:solidFill>
                <a:latin typeface="Computer Says No"/>
                <a:ea typeface="Computer Says No"/>
                <a:cs typeface="Computer Says No"/>
                <a:sym typeface="Computer Says No"/>
              </a:rPr>
              <a:t>PREDICTIVE MODELING</a:t>
            </a:r>
          </a:p>
        </p:txBody>
      </p:sp>
      <p:sp>
        <p:nvSpPr>
          <p:cNvPr id="9" name="TextBox 9"/>
          <p:cNvSpPr txBox="1"/>
          <p:nvPr/>
        </p:nvSpPr>
        <p:spPr>
          <a:xfrm>
            <a:off x="7800094" y="5654742"/>
            <a:ext cx="6559745" cy="582930"/>
          </a:xfrm>
          <a:prstGeom prst="rect">
            <a:avLst/>
          </a:prstGeom>
        </p:spPr>
        <p:txBody>
          <a:bodyPr lIns="0" tIns="0" rIns="0" bIns="0" rtlCol="0" anchor="t">
            <a:spAutoFit/>
          </a:bodyPr>
          <a:lstStyle/>
          <a:p>
            <a:pPr marL="0" lvl="0" indent="0" algn="l">
              <a:lnSpc>
                <a:spcPts val="3959"/>
              </a:lnSpc>
              <a:spcBef>
                <a:spcPct val="0"/>
              </a:spcBef>
            </a:pPr>
            <a:r>
              <a:rPr lang="en-US" sz="5499">
                <a:solidFill>
                  <a:srgbClr val="01E9F8"/>
                </a:solidFill>
                <a:latin typeface="Computer Says No"/>
                <a:ea typeface="Computer Says No"/>
                <a:cs typeface="Computer Says No"/>
                <a:sym typeface="Computer Says No"/>
              </a:rPr>
              <a:t>SMART AND ADAPTIVE BIOSENSORS</a:t>
            </a:r>
          </a:p>
        </p:txBody>
      </p:sp>
      <p:sp>
        <p:nvSpPr>
          <p:cNvPr id="10" name="TextBox 10"/>
          <p:cNvSpPr txBox="1"/>
          <p:nvPr/>
        </p:nvSpPr>
        <p:spPr>
          <a:xfrm>
            <a:off x="1627914" y="6219135"/>
            <a:ext cx="4864636" cy="910272"/>
          </a:xfrm>
          <a:prstGeom prst="rect">
            <a:avLst/>
          </a:prstGeom>
        </p:spPr>
        <p:txBody>
          <a:bodyPr lIns="0" tIns="0" rIns="0" bIns="0" rtlCol="0" anchor="t">
            <a:spAutoFit/>
          </a:bodyPr>
          <a:lstStyle/>
          <a:p>
            <a:pPr algn="just">
              <a:lnSpc>
                <a:spcPts val="2439"/>
              </a:lnSpc>
            </a:pPr>
            <a:r>
              <a:rPr lang="en-US" sz="1505">
                <a:solidFill>
                  <a:srgbClr val="FFFFFF"/>
                </a:solidFill>
                <a:latin typeface="Poppins Light"/>
                <a:ea typeface="Poppins Light"/>
                <a:cs typeface="Poppins Light"/>
                <a:sym typeface="Poppins Light"/>
              </a:rPr>
              <a:t>AI combines data from multiple biosensors and contextual information (e.g., patient history) for more holistic and personalized insights.</a:t>
            </a:r>
          </a:p>
        </p:txBody>
      </p:sp>
      <p:sp>
        <p:nvSpPr>
          <p:cNvPr id="11" name="TextBox 11"/>
          <p:cNvSpPr txBox="1"/>
          <p:nvPr/>
        </p:nvSpPr>
        <p:spPr>
          <a:xfrm>
            <a:off x="7800094" y="6219135"/>
            <a:ext cx="4888284" cy="910272"/>
          </a:xfrm>
          <a:prstGeom prst="rect">
            <a:avLst/>
          </a:prstGeom>
        </p:spPr>
        <p:txBody>
          <a:bodyPr lIns="0" tIns="0" rIns="0" bIns="0" rtlCol="0" anchor="t">
            <a:spAutoFit/>
          </a:bodyPr>
          <a:lstStyle/>
          <a:p>
            <a:pPr algn="just">
              <a:lnSpc>
                <a:spcPts val="2439"/>
              </a:lnSpc>
            </a:pPr>
            <a:r>
              <a:rPr lang="en-US" sz="1505">
                <a:solidFill>
                  <a:srgbClr val="FFFFFF"/>
                </a:solidFill>
                <a:latin typeface="Poppins Light"/>
                <a:ea typeface="Poppins Light"/>
                <a:cs typeface="Poppins Light"/>
                <a:sym typeface="Poppins Light"/>
              </a:rPr>
              <a:t> AI enables biosensors to autonomously adjust their operation based on real-time feedback, optimizing performance and reducing manual intervention.</a:t>
            </a:r>
          </a:p>
        </p:txBody>
      </p:sp>
      <p:sp>
        <p:nvSpPr>
          <p:cNvPr id="12" name="Freeform 12"/>
          <p:cNvSpPr/>
          <p:nvPr/>
        </p:nvSpPr>
        <p:spPr>
          <a:xfrm>
            <a:off x="12881563" y="3808095"/>
            <a:ext cx="4417345" cy="6642625"/>
          </a:xfrm>
          <a:custGeom>
            <a:avLst/>
            <a:gdLst/>
            <a:ahLst/>
            <a:cxnLst/>
            <a:rect l="l" t="t" r="r" b="b"/>
            <a:pathLst>
              <a:path w="4417345" h="6642625">
                <a:moveTo>
                  <a:pt x="0" y="0"/>
                </a:moveTo>
                <a:lnTo>
                  <a:pt x="4417345" y="0"/>
                </a:lnTo>
                <a:lnTo>
                  <a:pt x="4417345" y="6642625"/>
                </a:lnTo>
                <a:lnTo>
                  <a:pt x="0" y="6642625"/>
                </a:lnTo>
                <a:lnTo>
                  <a:pt x="0" y="0"/>
                </a:lnTo>
                <a:close/>
              </a:path>
            </a:pathLst>
          </a:custGeom>
          <a:blipFill>
            <a:blip r:embed="rId4"/>
            <a:stretch>
              <a:fillRect/>
            </a:stretch>
          </a:blipFill>
        </p:spPr>
      </p:sp>
      <p:sp>
        <p:nvSpPr>
          <p:cNvPr id="13" name="TextBox 13"/>
          <p:cNvSpPr txBox="1"/>
          <p:nvPr/>
        </p:nvSpPr>
        <p:spPr>
          <a:xfrm>
            <a:off x="1627914" y="2401736"/>
            <a:ext cx="12731924" cy="672800"/>
          </a:xfrm>
          <a:prstGeom prst="rect">
            <a:avLst/>
          </a:prstGeom>
        </p:spPr>
        <p:txBody>
          <a:bodyPr lIns="0" tIns="0" rIns="0" bIns="0" rtlCol="0" anchor="t">
            <a:spAutoFit/>
          </a:bodyPr>
          <a:lstStyle/>
          <a:p>
            <a:pPr marL="0" lvl="0" indent="0" algn="just">
              <a:lnSpc>
                <a:spcPts val="4458"/>
              </a:lnSpc>
              <a:spcBef>
                <a:spcPct val="0"/>
              </a:spcBef>
            </a:pPr>
            <a:r>
              <a:rPr lang="en-US" sz="6192">
                <a:solidFill>
                  <a:srgbClr val="01E9F8"/>
                </a:solidFill>
                <a:latin typeface="Computer Says No"/>
                <a:ea typeface="Computer Says No"/>
                <a:cs typeface="Computer Says No"/>
                <a:sym typeface="Computer Says No"/>
              </a:rPr>
              <a:t>AI IS REVOLUTIONIZING BIOSENSORS IN FOUR KEY WAYS: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Trends in Wearables and Nano Biosensors</dc:title>
  <cp:lastModifiedBy>Jayaprakash S T</cp:lastModifiedBy>
  <cp:revision>2</cp:revision>
  <dcterms:created xsi:type="dcterms:W3CDTF">2006-08-16T00:00:00Z</dcterms:created>
  <dcterms:modified xsi:type="dcterms:W3CDTF">2025-01-25T15:48:16Z</dcterms:modified>
  <dc:identifier>DAGdKQkvgeY</dc:identifier>
</cp:coreProperties>
</file>